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85" r:id="rId2"/>
    <p:sldId id="300" r:id="rId3"/>
    <p:sldId id="294" r:id="rId4"/>
    <p:sldId id="295" r:id="rId5"/>
    <p:sldId id="296" r:id="rId6"/>
    <p:sldId id="297" r:id="rId7"/>
    <p:sldId id="298" r:id="rId8"/>
    <p:sldId id="299" r:id="rId9"/>
    <p:sldId id="286" r:id="rId10"/>
    <p:sldId id="287" r:id="rId11"/>
    <p:sldId id="288" r:id="rId12"/>
    <p:sldId id="289" r:id="rId13"/>
    <p:sldId id="290" r:id="rId14"/>
    <p:sldId id="291" r:id="rId15"/>
    <p:sldId id="292" r:id="rId16"/>
    <p:sldId id="301" r:id="rId17"/>
    <p:sldId id="302" r:id="rId18"/>
    <p:sldId id="303" r:id="rId19"/>
    <p:sldId id="304" r:id="rId20"/>
    <p:sldId id="305" r:id="rId21"/>
    <p:sldId id="306" r:id="rId22"/>
    <p:sldId id="307" r:id="rId23"/>
    <p:sldId id="308"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48"/>
    <p:restoredTop sz="94697"/>
  </p:normalViewPr>
  <p:slideViewPr>
    <p:cSldViewPr snapToGrid="0">
      <p:cViewPr varScale="1">
        <p:scale>
          <a:sx n="108" d="100"/>
          <a:sy n="108" d="100"/>
        </p:scale>
        <p:origin x="3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6/23/23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6/23/23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6/23/23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Referential_integrity"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30B7FA-0C89-4961-5A52-CA45F40F678D}"/>
              </a:ext>
            </a:extLst>
          </p:cNvPr>
          <p:cNvSpPr txBox="1"/>
          <p:nvPr/>
        </p:nvSpPr>
        <p:spPr>
          <a:xfrm>
            <a:off x="3047011" y="557297"/>
            <a:ext cx="6097978" cy="369332"/>
          </a:xfrm>
          <a:prstGeom prst="rect">
            <a:avLst/>
          </a:prstGeom>
          <a:noFill/>
        </p:spPr>
        <p:txBody>
          <a:bodyPr wrap="square">
            <a:spAutoFit/>
          </a:bodyPr>
          <a:lstStyle/>
          <a:p>
            <a:r>
              <a:rPr lang="en-US" b="1" dirty="0"/>
              <a:t>ETL and Data Pipelines-Tools and Techniques</a:t>
            </a:r>
          </a:p>
        </p:txBody>
      </p:sp>
      <p:sp>
        <p:nvSpPr>
          <p:cNvPr id="7" name="TextBox 6">
            <a:extLst>
              <a:ext uri="{FF2B5EF4-FFF2-40B4-BE49-F238E27FC236}">
                <a16:creationId xmlns:a16="http://schemas.microsoft.com/office/drawing/2014/main" id="{D009836F-5486-A915-5A15-ACE030446EF4}"/>
              </a:ext>
            </a:extLst>
          </p:cNvPr>
          <p:cNvSpPr txBox="1"/>
          <p:nvPr/>
        </p:nvSpPr>
        <p:spPr>
          <a:xfrm>
            <a:off x="2171205" y="1608692"/>
            <a:ext cx="7849589" cy="4905767"/>
          </a:xfrm>
          <a:prstGeom prst="rect">
            <a:avLst/>
          </a:prstGeom>
          <a:noFill/>
        </p:spPr>
        <p:txBody>
          <a:bodyPr wrap="square">
            <a:spAutoFit/>
          </a:bodyPr>
          <a:lstStyle/>
          <a:p>
            <a:pPr algn="l">
              <a:lnSpc>
                <a:spcPct val="150000"/>
              </a:lnSpc>
            </a:pPr>
            <a:r>
              <a:rPr lang="en-CA" sz="1400" b="1" i="0" dirty="0">
                <a:effectLst/>
                <a:latin typeface="Source Sans Pro" panose="020B0503030403020204" pitchFamily="34" charset="0"/>
              </a:rPr>
              <a:t>Learning Objectives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Summarize what happens in each of the three stages of ETL: extraction, transformation, and loading.</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Explain the importance of ETL data pipelines and how they work.</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popular ETL tools.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Summarize how to use shell scripting to implement an ETL pipeline.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Explain how to schedule ETL scripts/tasks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Perform ETL tasks using shell scripts.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what a data pipeline is.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data pipeline performance in terms of latency and throughput.</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key data pipeline processes.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data pipeline solutions for mitigating data flow bottlenecks.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Differentiate between batch processing and stream processing.</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use cases for batch and streaming data pipelines.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Discuss data pipeline technologies.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Identify streaming data pipeline tools.</a:t>
            </a:r>
          </a:p>
        </p:txBody>
      </p:sp>
      <p:sp>
        <p:nvSpPr>
          <p:cNvPr id="8" name="TextBox 7">
            <a:extLst>
              <a:ext uri="{FF2B5EF4-FFF2-40B4-BE49-F238E27FC236}">
                <a16:creationId xmlns:a16="http://schemas.microsoft.com/office/drawing/2014/main" id="{D6CC4F6B-44EF-B0CB-C2D6-6E79BC96F743}"/>
              </a:ext>
            </a:extLst>
          </p:cNvPr>
          <p:cNvSpPr txBox="1"/>
          <p:nvPr/>
        </p:nvSpPr>
        <p:spPr>
          <a:xfrm>
            <a:off x="4655127" y="1128156"/>
            <a:ext cx="1206292" cy="369332"/>
          </a:xfrm>
          <a:prstGeom prst="rect">
            <a:avLst/>
          </a:prstGeom>
          <a:noFill/>
        </p:spPr>
        <p:txBody>
          <a:bodyPr wrap="none" rtlCol="0">
            <a:spAutoFit/>
          </a:bodyPr>
          <a:lstStyle/>
          <a:p>
            <a:r>
              <a:rPr lang="en-US" dirty="0"/>
              <a:t>C8-Week-2</a:t>
            </a:r>
          </a:p>
        </p:txBody>
      </p:sp>
    </p:spTree>
    <p:extLst>
      <p:ext uri="{BB962C8B-B14F-4D97-AF65-F5344CB8AC3E}">
        <p14:creationId xmlns:p14="http://schemas.microsoft.com/office/powerpoint/2010/main" val="187853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E8F354-FA67-B479-7401-930061BD1B48}"/>
              </a:ext>
            </a:extLst>
          </p:cNvPr>
          <p:cNvPicPr>
            <a:picLocks noChangeAspect="1"/>
          </p:cNvPicPr>
          <p:nvPr/>
        </p:nvPicPr>
        <p:blipFill>
          <a:blip r:embed="rId2"/>
          <a:stretch>
            <a:fillRect/>
          </a:stretch>
        </p:blipFill>
        <p:spPr>
          <a:xfrm>
            <a:off x="2208811" y="226841"/>
            <a:ext cx="6466752" cy="3373359"/>
          </a:xfrm>
          <a:prstGeom prst="rect">
            <a:avLst/>
          </a:prstGeom>
        </p:spPr>
      </p:pic>
      <p:sp>
        <p:nvSpPr>
          <p:cNvPr id="4" name="TextBox 3">
            <a:extLst>
              <a:ext uri="{FF2B5EF4-FFF2-40B4-BE49-F238E27FC236}">
                <a16:creationId xmlns:a16="http://schemas.microsoft.com/office/drawing/2014/main" id="{8B925458-785C-DCAA-C509-3EB03DC46937}"/>
              </a:ext>
            </a:extLst>
          </p:cNvPr>
          <p:cNvSpPr txBox="1"/>
          <p:nvPr/>
        </p:nvSpPr>
        <p:spPr>
          <a:xfrm>
            <a:off x="138912" y="3484641"/>
            <a:ext cx="11902667" cy="337335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Let's sketch the workflow for your ETL pipeline, starting with the weather station and its data interface.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extraction step involves obtaining a current temperature reading from the sensor using the supplied ‘</a:t>
            </a:r>
            <a:r>
              <a:rPr lang="en-CA" b="0" i="0" dirty="0" err="1">
                <a:solidFill>
                  <a:srgbClr val="333333"/>
                </a:solidFill>
                <a:effectLst/>
                <a:latin typeface="OpenSans"/>
              </a:rPr>
              <a:t>get_temp</a:t>
            </a:r>
            <a:r>
              <a:rPr lang="en-CA" b="0" i="0" dirty="0">
                <a:solidFill>
                  <a:srgbClr val="333333"/>
                </a:solidFill>
                <a:effectLst/>
                <a:latin typeface="OpenSans"/>
              </a:rPr>
              <a:t>’ API.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You can append the reading to a log file, say ‘</a:t>
            </a:r>
            <a:r>
              <a:rPr lang="en-CA" b="0" i="0" dirty="0" err="1">
                <a:solidFill>
                  <a:srgbClr val="333333"/>
                </a:solidFill>
                <a:effectLst/>
                <a:latin typeface="OpenSans"/>
              </a:rPr>
              <a:t>temperature.log</a:t>
            </a:r>
            <a:r>
              <a:rPr lang="en-CA" b="0" i="0" dirty="0">
                <a:solidFill>
                  <a:srgbClr val="333333"/>
                </a:solidFill>
                <a:effectLst/>
                <a:latin typeface="OpenSans"/>
              </a:rPr>
              <a:t>’. Since you will only need to keep the most recent hour of readings, buffer the last 60 readings, and then just overwrite the log file with the buffered readings.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Next, call a program, for example, a python script called ‘</a:t>
            </a:r>
            <a:r>
              <a:rPr lang="en-CA" b="0" i="0" dirty="0" err="1">
                <a:solidFill>
                  <a:srgbClr val="333333"/>
                </a:solidFill>
                <a:effectLst/>
                <a:latin typeface="OpenSans"/>
              </a:rPr>
              <a:t>get_stats.py</a:t>
            </a:r>
            <a:r>
              <a:rPr lang="en-CA" b="0" i="0" dirty="0">
                <a:solidFill>
                  <a:srgbClr val="333333"/>
                </a:solidFill>
                <a:effectLst/>
                <a:latin typeface="OpenSans"/>
              </a:rPr>
              <a:t>’, which calculates the temperature stats from the 60-minute log, and loads the resulting stats into the reporting system using the </a:t>
            </a:r>
            <a:r>
              <a:rPr lang="en-CA" b="0" i="0" dirty="0" err="1">
                <a:solidFill>
                  <a:srgbClr val="333333"/>
                </a:solidFill>
                <a:effectLst/>
                <a:latin typeface="OpenSans"/>
              </a:rPr>
              <a:t>load_stats</a:t>
            </a:r>
            <a:r>
              <a:rPr lang="en-CA" b="0" i="0" dirty="0">
                <a:solidFill>
                  <a:srgbClr val="333333"/>
                </a:solidFill>
                <a:effectLst/>
                <a:latin typeface="OpenSans"/>
              </a:rPr>
              <a:t> API.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stats can then be used to display a live chart showing the hourly min, max and average temperatures.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You will also want to schedule your workflow to run every minute</a:t>
            </a:r>
          </a:p>
        </p:txBody>
      </p:sp>
    </p:spTree>
    <p:extLst>
      <p:ext uri="{BB962C8B-B14F-4D97-AF65-F5344CB8AC3E}">
        <p14:creationId xmlns:p14="http://schemas.microsoft.com/office/powerpoint/2010/main" val="138013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108B8-11D8-2E89-DD01-8CD642DBEF78}"/>
              </a:ext>
            </a:extLst>
          </p:cNvPr>
          <p:cNvPicPr>
            <a:picLocks noChangeAspect="1"/>
          </p:cNvPicPr>
          <p:nvPr/>
        </p:nvPicPr>
        <p:blipFill>
          <a:blip r:embed="rId2"/>
          <a:stretch>
            <a:fillRect/>
          </a:stretch>
        </p:blipFill>
        <p:spPr>
          <a:xfrm>
            <a:off x="245424" y="153630"/>
            <a:ext cx="4974490" cy="3159586"/>
          </a:xfrm>
          <a:prstGeom prst="rect">
            <a:avLst/>
          </a:prstGeom>
        </p:spPr>
      </p:pic>
      <p:sp>
        <p:nvSpPr>
          <p:cNvPr id="4" name="TextBox 3">
            <a:extLst>
              <a:ext uri="{FF2B5EF4-FFF2-40B4-BE49-F238E27FC236}">
                <a16:creationId xmlns:a16="http://schemas.microsoft.com/office/drawing/2014/main" id="{9CAE9552-0F62-6A99-2309-37580B248682}"/>
              </a:ext>
            </a:extLst>
          </p:cNvPr>
          <p:cNvSpPr txBox="1"/>
          <p:nvPr/>
        </p:nvSpPr>
        <p:spPr>
          <a:xfrm>
            <a:off x="5233061" y="153630"/>
            <a:ext cx="6958939" cy="669734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start by creating a shell script called ‘</a:t>
            </a:r>
            <a:r>
              <a:rPr lang="en-CA" b="0" i="0" dirty="0" err="1">
                <a:solidFill>
                  <a:srgbClr val="333333"/>
                </a:solidFill>
                <a:effectLst/>
                <a:latin typeface="OpenSans"/>
              </a:rPr>
              <a:t>Temperature_ETL.sh</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You can create the file by using the touch command.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Next, open the file with any text editor, such as ‘</a:t>
            </a:r>
            <a:r>
              <a:rPr lang="en-CA" b="0" i="0" dirty="0" err="1">
                <a:solidFill>
                  <a:srgbClr val="333333"/>
                </a:solidFill>
                <a:effectLst/>
                <a:latin typeface="OpenSans"/>
              </a:rPr>
              <a:t>gedit</a:t>
            </a:r>
            <a:r>
              <a:rPr lang="en-CA" b="0" i="0" dirty="0">
                <a:solidFill>
                  <a:srgbClr val="333333"/>
                </a:solidFill>
                <a:effectLst/>
                <a:latin typeface="OpenSans"/>
              </a:rPr>
              <a:t>’.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333333"/>
                </a:solidFill>
                <a:effectLst/>
                <a:latin typeface="OpenSans"/>
              </a:rPr>
              <a:t>In the editor, type in the Bash shebang to turn your file into a Bash shell script.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Now you can add the following comments to help outline your tasks: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Extract a temperature reading from the sensor using the supplied ‘</a:t>
            </a:r>
            <a:r>
              <a:rPr lang="en-CA" b="0" i="0" dirty="0" err="1">
                <a:solidFill>
                  <a:srgbClr val="333333"/>
                </a:solidFill>
                <a:effectLst/>
                <a:latin typeface="OpenSans"/>
              </a:rPr>
              <a:t>get_temp</a:t>
            </a:r>
            <a:r>
              <a:rPr lang="en-CA" b="0" i="0" dirty="0">
                <a:solidFill>
                  <a:srgbClr val="333333"/>
                </a:solidFill>
                <a:effectLst/>
                <a:latin typeface="OpenSans"/>
              </a:rPr>
              <a:t>’ API,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Append the reading to a log file, say ‘</a:t>
            </a:r>
            <a:r>
              <a:rPr lang="en-CA" b="0" i="0" dirty="0" err="1">
                <a:solidFill>
                  <a:srgbClr val="333333"/>
                </a:solidFill>
                <a:effectLst/>
                <a:latin typeface="OpenSans"/>
              </a:rPr>
              <a:t>temperature.log</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You only need to keep the most recent hour of readings, so buffer the last 60 readings.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Call a program, say a python script called ‘</a:t>
            </a:r>
            <a:r>
              <a:rPr lang="en-CA" b="0" i="0" dirty="0" err="1">
                <a:solidFill>
                  <a:srgbClr val="333333"/>
                </a:solidFill>
                <a:effectLst/>
                <a:latin typeface="OpenSans"/>
              </a:rPr>
              <a:t>get_stats.py</a:t>
            </a:r>
            <a:r>
              <a:rPr lang="en-CA" b="0" i="0" dirty="0">
                <a:solidFill>
                  <a:srgbClr val="333333"/>
                </a:solidFill>
                <a:effectLst/>
                <a:latin typeface="OpenSans"/>
              </a:rPr>
              <a:t>’, which calculates the temperature stats from the 60-minute log, and load the resulting stats into the reporting system using the supplied API.</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After you finish writing the ETL bash script, you will need to schedule it to run every minute.</a:t>
            </a:r>
          </a:p>
        </p:txBody>
      </p:sp>
    </p:spTree>
    <p:extLst>
      <p:ext uri="{BB962C8B-B14F-4D97-AF65-F5344CB8AC3E}">
        <p14:creationId xmlns:p14="http://schemas.microsoft.com/office/powerpoint/2010/main" val="2240159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EF6B8E-D3F2-D20A-AD90-28A895A6A81A}"/>
              </a:ext>
            </a:extLst>
          </p:cNvPr>
          <p:cNvSpPr txBox="1"/>
          <p:nvPr/>
        </p:nvSpPr>
        <p:spPr>
          <a:xfrm>
            <a:off x="5835734" y="59377"/>
            <a:ext cx="6356266" cy="264425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Now you can fill in some details for your task comments.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Start by initializing your temperature log file on the command line with the touch command.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the text editor, enter a command to call the API to read a temperature, and append the reading to the temperature log.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Now, just keep the last hour, or 60 lines, of your log file, by overwriting the temperature log with its last 60 lines.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completes the data extraction step. </a:t>
            </a:r>
          </a:p>
        </p:txBody>
      </p:sp>
      <p:pic>
        <p:nvPicPr>
          <p:cNvPr id="4" name="Picture 3">
            <a:extLst>
              <a:ext uri="{FF2B5EF4-FFF2-40B4-BE49-F238E27FC236}">
                <a16:creationId xmlns:a16="http://schemas.microsoft.com/office/drawing/2014/main" id="{46BD9568-D651-2F57-7711-097D5CCE47B1}"/>
              </a:ext>
            </a:extLst>
          </p:cNvPr>
          <p:cNvPicPr>
            <a:picLocks noChangeAspect="1"/>
          </p:cNvPicPr>
          <p:nvPr/>
        </p:nvPicPr>
        <p:blipFill>
          <a:blip r:embed="rId2"/>
          <a:stretch>
            <a:fillRect/>
          </a:stretch>
        </p:blipFill>
        <p:spPr>
          <a:xfrm>
            <a:off x="0" y="59377"/>
            <a:ext cx="5869602" cy="2790503"/>
          </a:xfrm>
          <a:prstGeom prst="rect">
            <a:avLst/>
          </a:prstGeom>
        </p:spPr>
      </p:pic>
      <p:pic>
        <p:nvPicPr>
          <p:cNvPr id="5" name="Picture 4">
            <a:extLst>
              <a:ext uri="{FF2B5EF4-FFF2-40B4-BE49-F238E27FC236}">
                <a16:creationId xmlns:a16="http://schemas.microsoft.com/office/drawing/2014/main" id="{F3C2EFBD-2CBE-8BEA-6298-9C53637867E8}"/>
              </a:ext>
            </a:extLst>
          </p:cNvPr>
          <p:cNvPicPr>
            <a:picLocks noChangeAspect="1"/>
          </p:cNvPicPr>
          <p:nvPr/>
        </p:nvPicPr>
        <p:blipFill>
          <a:blip r:embed="rId3"/>
          <a:stretch>
            <a:fillRect/>
          </a:stretch>
        </p:blipFill>
        <p:spPr>
          <a:xfrm>
            <a:off x="140668" y="3429000"/>
            <a:ext cx="5695066" cy="2654843"/>
          </a:xfrm>
          <a:prstGeom prst="rect">
            <a:avLst/>
          </a:prstGeom>
        </p:spPr>
      </p:pic>
      <p:sp>
        <p:nvSpPr>
          <p:cNvPr id="7" name="TextBox 6">
            <a:extLst>
              <a:ext uri="{FF2B5EF4-FFF2-40B4-BE49-F238E27FC236}">
                <a16:creationId xmlns:a16="http://schemas.microsoft.com/office/drawing/2014/main" id="{066FCFF9-4CF4-F6F8-3E2F-2A56C1345A6E}"/>
              </a:ext>
            </a:extLst>
          </p:cNvPr>
          <p:cNvSpPr txBox="1"/>
          <p:nvPr/>
        </p:nvSpPr>
        <p:spPr>
          <a:xfrm>
            <a:off x="5869602" y="3067369"/>
            <a:ext cx="6356266" cy="374750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suppose you have written a Python script, called ‘</a:t>
            </a:r>
            <a:r>
              <a:rPr lang="en-CA" sz="1600" b="0" i="0" dirty="0" err="1">
                <a:solidFill>
                  <a:srgbClr val="333333"/>
                </a:solidFill>
                <a:effectLst/>
                <a:latin typeface="OpenSans"/>
              </a:rPr>
              <a:t>get_stats.py</a:t>
            </a:r>
            <a:r>
              <a:rPr lang="en-CA" sz="1600" b="0" i="0" dirty="0">
                <a:solidFill>
                  <a:srgbClr val="333333"/>
                </a:solidFill>
                <a:effectLst/>
                <a:latin typeface="OpenSans"/>
              </a:rPr>
              <a:t>,’ which reads temperatures from a log file,</a:t>
            </a:r>
            <a:r>
              <a:rPr lang="en-CA" sz="1600" b="0" i="0" u="sng" dirty="0">
                <a:solidFill>
                  <a:srgbClr val="333333"/>
                </a:solidFill>
                <a:effectLst/>
                <a:latin typeface="OpenSans"/>
              </a:rPr>
              <a:t> calculates the temperature stats, and writes the result to an output file</a:t>
            </a:r>
            <a:r>
              <a:rPr lang="en-CA" sz="1600" b="0" i="0" dirty="0">
                <a:solidFill>
                  <a:srgbClr val="333333"/>
                </a:solidFill>
                <a:effectLst/>
                <a:latin typeface="OpenSans"/>
              </a:rPr>
              <a:t>, so that the input and output filenames are specified as command line arguments.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can add the following line to your ETL script, which calls ‘python3’ and invokes your Python script ‘</a:t>
            </a:r>
            <a:r>
              <a:rPr lang="en-CA" sz="1600" b="0" i="0" dirty="0" err="1">
                <a:solidFill>
                  <a:srgbClr val="333333"/>
                </a:solidFill>
                <a:effectLst/>
                <a:latin typeface="OpenSans"/>
              </a:rPr>
              <a:t>get_stats.py</a:t>
            </a:r>
            <a:r>
              <a:rPr lang="en-CA" sz="1600" b="0" i="0" dirty="0">
                <a:solidFill>
                  <a:srgbClr val="333333"/>
                </a:solidFill>
                <a:effectLst/>
                <a:latin typeface="OpenSans"/>
              </a:rPr>
              <a:t>,’ using the readings in ‘</a:t>
            </a:r>
            <a:r>
              <a:rPr lang="en-CA" sz="1600" b="0" i="0" dirty="0" err="1">
                <a:solidFill>
                  <a:srgbClr val="333333"/>
                </a:solidFill>
                <a:effectLst/>
                <a:latin typeface="OpenSans"/>
              </a:rPr>
              <a:t>temperature.log</a:t>
            </a:r>
            <a:r>
              <a:rPr lang="en-CA" sz="1600" b="0" i="0" dirty="0">
                <a:solidFill>
                  <a:srgbClr val="333333"/>
                </a:solidFill>
                <a:effectLst/>
                <a:latin typeface="OpenSans"/>
              </a:rPr>
              <a:t>,’ and writes the temperature stats to a CSV file called ‘</a:t>
            </a:r>
            <a:r>
              <a:rPr lang="en-CA" sz="1600" b="0" i="0" dirty="0" err="1">
                <a:solidFill>
                  <a:srgbClr val="333333"/>
                </a:solidFill>
                <a:effectLst/>
                <a:latin typeface="OpenSans"/>
              </a:rPr>
              <a:t>temp_stats.csv</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completes the transformation component of your ETL script.</a:t>
            </a:r>
          </a:p>
          <a:p>
            <a:pPr marL="285750" indent="-285750" algn="l">
              <a:lnSpc>
                <a:spcPct val="150000"/>
              </a:lnSpc>
              <a:buFont typeface="Arial" panose="020B0604020202020204" pitchFamily="34" charset="0"/>
              <a:buChar char="•"/>
            </a:pPr>
            <a:endParaRPr lang="en-CA" sz="1600" b="0" i="0" dirty="0">
              <a:solidFill>
                <a:srgbClr val="333333"/>
              </a:solidFill>
              <a:effectLst/>
              <a:latin typeface="OpenSans"/>
            </a:endParaRPr>
          </a:p>
        </p:txBody>
      </p:sp>
      <p:sp>
        <p:nvSpPr>
          <p:cNvPr id="9" name="TextBox 8">
            <a:extLst>
              <a:ext uri="{FF2B5EF4-FFF2-40B4-BE49-F238E27FC236}">
                <a16:creationId xmlns:a16="http://schemas.microsoft.com/office/drawing/2014/main" id="{E209674B-2924-94CE-C7B4-E3050D61B9EB}"/>
              </a:ext>
            </a:extLst>
          </p:cNvPr>
          <p:cNvSpPr txBox="1"/>
          <p:nvPr/>
        </p:nvSpPr>
        <p:spPr>
          <a:xfrm>
            <a:off x="140668" y="6191454"/>
            <a:ext cx="6115792" cy="646331"/>
          </a:xfrm>
          <a:prstGeom prst="rect">
            <a:avLst/>
          </a:prstGeom>
          <a:noFill/>
        </p:spPr>
        <p:txBody>
          <a:bodyPr wrap="square">
            <a:spAutoFit/>
          </a:bodyPr>
          <a:lstStyle/>
          <a:p>
            <a:r>
              <a:rPr lang="en-US" dirty="0"/>
              <a:t>The common feature of popular ETL tools that helps with complex calculations is "Transformation support."</a:t>
            </a:r>
          </a:p>
        </p:txBody>
      </p:sp>
    </p:spTree>
    <p:extLst>
      <p:ext uri="{BB962C8B-B14F-4D97-AF65-F5344CB8AC3E}">
        <p14:creationId xmlns:p14="http://schemas.microsoft.com/office/powerpoint/2010/main" val="175186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B4D6A6-7551-52A0-A0CC-596828AF958B}"/>
              </a:ext>
            </a:extLst>
          </p:cNvPr>
          <p:cNvSpPr txBox="1"/>
          <p:nvPr/>
        </p:nvSpPr>
        <p:spPr>
          <a:xfrm>
            <a:off x="4678878" y="694247"/>
            <a:ext cx="7255824"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Finally, you can load the resulting stats into the reporting system using the supplied API, by calling the API and specifying the temperature stats CSV as a command line argument. </a:t>
            </a:r>
          </a:p>
        </p:txBody>
      </p:sp>
      <p:pic>
        <p:nvPicPr>
          <p:cNvPr id="4" name="Picture 3">
            <a:extLst>
              <a:ext uri="{FF2B5EF4-FFF2-40B4-BE49-F238E27FC236}">
                <a16:creationId xmlns:a16="http://schemas.microsoft.com/office/drawing/2014/main" id="{B320EB14-3846-28C7-B357-B939A3D63164}"/>
              </a:ext>
            </a:extLst>
          </p:cNvPr>
          <p:cNvPicPr>
            <a:picLocks noChangeAspect="1"/>
          </p:cNvPicPr>
          <p:nvPr/>
        </p:nvPicPr>
        <p:blipFill>
          <a:blip r:embed="rId2"/>
          <a:stretch>
            <a:fillRect/>
          </a:stretch>
        </p:blipFill>
        <p:spPr>
          <a:xfrm>
            <a:off x="257298" y="312472"/>
            <a:ext cx="4421579" cy="1666921"/>
          </a:xfrm>
          <a:prstGeom prst="rect">
            <a:avLst/>
          </a:prstGeom>
        </p:spPr>
      </p:pic>
      <p:pic>
        <p:nvPicPr>
          <p:cNvPr id="5" name="Picture 4">
            <a:extLst>
              <a:ext uri="{FF2B5EF4-FFF2-40B4-BE49-F238E27FC236}">
                <a16:creationId xmlns:a16="http://schemas.microsoft.com/office/drawing/2014/main" id="{78322FAD-792A-1434-C672-B331EE13921C}"/>
              </a:ext>
            </a:extLst>
          </p:cNvPr>
          <p:cNvPicPr>
            <a:picLocks noChangeAspect="1"/>
          </p:cNvPicPr>
          <p:nvPr/>
        </p:nvPicPr>
        <p:blipFill>
          <a:blip r:embed="rId3"/>
          <a:stretch>
            <a:fillRect/>
          </a:stretch>
        </p:blipFill>
        <p:spPr>
          <a:xfrm>
            <a:off x="179119" y="2220272"/>
            <a:ext cx="3339111" cy="1208728"/>
          </a:xfrm>
          <a:prstGeom prst="rect">
            <a:avLst/>
          </a:prstGeom>
        </p:spPr>
      </p:pic>
      <p:sp>
        <p:nvSpPr>
          <p:cNvPr id="7" name="TextBox 6">
            <a:extLst>
              <a:ext uri="{FF2B5EF4-FFF2-40B4-BE49-F238E27FC236}">
                <a16:creationId xmlns:a16="http://schemas.microsoft.com/office/drawing/2014/main" id="{F48A603D-8F07-50BF-2BE3-932BAFD37A7A}"/>
              </a:ext>
            </a:extLst>
          </p:cNvPr>
          <p:cNvSpPr txBox="1"/>
          <p:nvPr/>
        </p:nvSpPr>
        <p:spPr>
          <a:xfrm>
            <a:off x="3654632" y="2782668"/>
            <a:ext cx="7626926" cy="369332"/>
          </a:xfrm>
          <a:prstGeom prst="rect">
            <a:avLst/>
          </a:prstGeom>
          <a:noFill/>
        </p:spPr>
        <p:txBody>
          <a:bodyPr wrap="square">
            <a:spAutoFit/>
          </a:bodyPr>
          <a:lstStyle/>
          <a:p>
            <a:r>
              <a:rPr lang="en-CA" b="0" i="0" dirty="0">
                <a:solidFill>
                  <a:srgbClr val="1F1F1F"/>
                </a:solidFill>
                <a:effectLst/>
                <a:latin typeface="Source Sans Pro" panose="020B0503030403020204" pitchFamily="34" charset="0"/>
              </a:rPr>
              <a:t>Next, don't forget to set permissions to make your shell script executable. </a:t>
            </a:r>
            <a:endParaRPr lang="en-US" dirty="0"/>
          </a:p>
        </p:txBody>
      </p:sp>
      <p:sp>
        <p:nvSpPr>
          <p:cNvPr id="9" name="TextBox 8">
            <a:extLst>
              <a:ext uri="{FF2B5EF4-FFF2-40B4-BE49-F238E27FC236}">
                <a16:creationId xmlns:a16="http://schemas.microsoft.com/office/drawing/2014/main" id="{2F68D6B7-9B75-678C-15D4-FBDEA0EC1D54}"/>
              </a:ext>
            </a:extLst>
          </p:cNvPr>
          <p:cNvSpPr txBox="1"/>
          <p:nvPr/>
        </p:nvSpPr>
        <p:spPr>
          <a:xfrm>
            <a:off x="5571639" y="4237098"/>
            <a:ext cx="6532286"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Now it’s time to schedule your ETL job.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Open the crontab editor.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Schedule your job to run every minute of every day.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Close the editor and save your edits.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Your new ETL job is now scheduled and running in production. </a:t>
            </a:r>
          </a:p>
        </p:txBody>
      </p:sp>
      <p:pic>
        <p:nvPicPr>
          <p:cNvPr id="10" name="Picture 9">
            <a:extLst>
              <a:ext uri="{FF2B5EF4-FFF2-40B4-BE49-F238E27FC236}">
                <a16:creationId xmlns:a16="http://schemas.microsoft.com/office/drawing/2014/main" id="{980F6107-A34A-6664-F906-4B8182CFF4F0}"/>
              </a:ext>
            </a:extLst>
          </p:cNvPr>
          <p:cNvPicPr>
            <a:picLocks noChangeAspect="1"/>
          </p:cNvPicPr>
          <p:nvPr/>
        </p:nvPicPr>
        <p:blipFill>
          <a:blip r:embed="rId4"/>
          <a:stretch>
            <a:fillRect/>
          </a:stretch>
        </p:blipFill>
        <p:spPr>
          <a:xfrm>
            <a:off x="179119" y="3955275"/>
            <a:ext cx="5392520" cy="2622502"/>
          </a:xfrm>
          <a:prstGeom prst="rect">
            <a:avLst/>
          </a:prstGeom>
        </p:spPr>
      </p:pic>
    </p:spTree>
    <p:extLst>
      <p:ext uri="{BB962C8B-B14F-4D97-AF65-F5344CB8AC3E}">
        <p14:creationId xmlns:p14="http://schemas.microsoft.com/office/powerpoint/2010/main" val="2278618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DA1F3D-E020-C7BB-4797-5BEDD921BE59}"/>
              </a:ext>
            </a:extLst>
          </p:cNvPr>
          <p:cNvSpPr txBox="1"/>
          <p:nvPr/>
        </p:nvSpPr>
        <p:spPr>
          <a:xfrm>
            <a:off x="4168589" y="1627094"/>
            <a:ext cx="5486630" cy="461665"/>
          </a:xfrm>
          <a:prstGeom prst="rect">
            <a:avLst/>
          </a:prstGeom>
          <a:noFill/>
        </p:spPr>
        <p:txBody>
          <a:bodyPr wrap="none" rtlCol="0">
            <a:spAutoFit/>
          </a:bodyPr>
          <a:lstStyle/>
          <a:p>
            <a:r>
              <a:rPr lang="en-US" sz="2400" b="1" u="sng" dirty="0"/>
              <a:t>Part : 2: An Introduction to Data Pipelines</a:t>
            </a:r>
          </a:p>
        </p:txBody>
      </p:sp>
      <p:sp>
        <p:nvSpPr>
          <p:cNvPr id="4" name="TextBox 3">
            <a:extLst>
              <a:ext uri="{FF2B5EF4-FFF2-40B4-BE49-F238E27FC236}">
                <a16:creationId xmlns:a16="http://schemas.microsoft.com/office/drawing/2014/main" id="{C85F4D70-8D33-5308-C0A8-0EBDE74BF8AF}"/>
              </a:ext>
            </a:extLst>
          </p:cNvPr>
          <p:cNvSpPr txBox="1"/>
          <p:nvPr/>
        </p:nvSpPr>
        <p:spPr>
          <a:xfrm>
            <a:off x="2716306" y="2828836"/>
            <a:ext cx="7853082" cy="923330"/>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333333"/>
                </a:solidFill>
                <a:effectLst/>
                <a:latin typeface="OpenSans"/>
              </a:rPr>
              <a:t>Define what a data pipeline is. </a:t>
            </a:r>
          </a:p>
          <a:p>
            <a:pPr marL="285750" indent="-285750" algn="l">
              <a:buFont typeface="Arial" panose="020B0604020202020204" pitchFamily="34" charset="0"/>
              <a:buChar char="•"/>
            </a:pPr>
            <a:r>
              <a:rPr lang="en-CA" b="0" i="0" dirty="0">
                <a:solidFill>
                  <a:srgbClr val="333333"/>
                </a:solidFill>
                <a:effectLst/>
                <a:latin typeface="OpenSans"/>
              </a:rPr>
              <a:t>Describe data pipeline performance in terms of latency and throughput. </a:t>
            </a:r>
          </a:p>
          <a:p>
            <a:pPr marL="285750" indent="-285750" algn="l">
              <a:buFont typeface="Arial" panose="020B0604020202020204" pitchFamily="34" charset="0"/>
              <a:buChar char="•"/>
            </a:pPr>
            <a:r>
              <a:rPr lang="en-CA" b="0" i="0" dirty="0">
                <a:solidFill>
                  <a:srgbClr val="333333"/>
                </a:solidFill>
                <a:effectLst/>
                <a:latin typeface="OpenSans"/>
              </a:rPr>
              <a:t>Give examples of data pipeline use cases.</a:t>
            </a:r>
          </a:p>
        </p:txBody>
      </p:sp>
    </p:spTree>
    <p:extLst>
      <p:ext uri="{BB962C8B-B14F-4D97-AF65-F5344CB8AC3E}">
        <p14:creationId xmlns:p14="http://schemas.microsoft.com/office/powerpoint/2010/main" val="2443184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38D695-9CD4-9633-2605-14B5F0735DDE}"/>
              </a:ext>
            </a:extLst>
          </p:cNvPr>
          <p:cNvSpPr txBox="1"/>
          <p:nvPr/>
        </p:nvSpPr>
        <p:spPr>
          <a:xfrm>
            <a:off x="5335609" y="45162"/>
            <a:ext cx="6856391" cy="374743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concept of a pipeline applies broadly to any set of processes that are connected to each other sequentially.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means that the output of one process is passed along as input to the next process in a chain.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example, one way to move boxes from one place to another is to have a chain of friends, each passing the boxes one-by-one up the line to their nearest friend.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Each friend is a processor, whose function is identical: get a box, pass a box.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Mass production is similar, but transformations may differ from stage to stage.</a:t>
            </a:r>
          </a:p>
        </p:txBody>
      </p:sp>
      <p:pic>
        <p:nvPicPr>
          <p:cNvPr id="4" name="Picture 3">
            <a:extLst>
              <a:ext uri="{FF2B5EF4-FFF2-40B4-BE49-F238E27FC236}">
                <a16:creationId xmlns:a16="http://schemas.microsoft.com/office/drawing/2014/main" id="{117AF165-20DF-8805-82E4-8E9DE8969F72}"/>
              </a:ext>
            </a:extLst>
          </p:cNvPr>
          <p:cNvPicPr>
            <a:picLocks noChangeAspect="1"/>
          </p:cNvPicPr>
          <p:nvPr/>
        </p:nvPicPr>
        <p:blipFill>
          <a:blip r:embed="rId2"/>
          <a:stretch>
            <a:fillRect/>
          </a:stretch>
        </p:blipFill>
        <p:spPr>
          <a:xfrm>
            <a:off x="123637" y="230351"/>
            <a:ext cx="5211972" cy="2459061"/>
          </a:xfrm>
          <a:prstGeom prst="rect">
            <a:avLst/>
          </a:prstGeom>
        </p:spPr>
      </p:pic>
      <p:sp>
        <p:nvSpPr>
          <p:cNvPr id="6" name="TextBox 5">
            <a:extLst>
              <a:ext uri="{FF2B5EF4-FFF2-40B4-BE49-F238E27FC236}">
                <a16:creationId xmlns:a16="http://schemas.microsoft.com/office/drawing/2014/main" id="{18B1B12B-7432-D78C-1EF3-6B96C97800E1}"/>
              </a:ext>
            </a:extLst>
          </p:cNvPr>
          <p:cNvSpPr txBox="1"/>
          <p:nvPr/>
        </p:nvSpPr>
        <p:spPr>
          <a:xfrm>
            <a:off x="123637" y="4087082"/>
            <a:ext cx="11847723" cy="254056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1" i="0" dirty="0">
                <a:solidFill>
                  <a:srgbClr val="333333"/>
                </a:solidFill>
                <a:effectLst/>
                <a:latin typeface="OpenSans"/>
              </a:rPr>
              <a:t>Data pipelines </a:t>
            </a:r>
            <a:r>
              <a:rPr lang="en-CA" b="0" i="0" dirty="0">
                <a:solidFill>
                  <a:srgbClr val="333333"/>
                </a:solidFill>
                <a:effectLst/>
                <a:latin typeface="OpenSans"/>
              </a:rPr>
              <a:t>are pipelines that specifically </a:t>
            </a:r>
            <a:r>
              <a:rPr lang="en-CA" b="1" i="0" dirty="0">
                <a:solidFill>
                  <a:srgbClr val="333333"/>
                </a:solidFill>
                <a:effectLst/>
                <a:latin typeface="OpenSans"/>
              </a:rPr>
              <a:t>move or modify data.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purpose of a data pipeline is to move data from one place or form to another.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 data pipeline is a system which extracts data and passes it along to optional transformation stages for final loading.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This includes low-level hardware architectures, but our focus here is on</a:t>
            </a:r>
            <a:r>
              <a:rPr lang="en-CA" b="1" i="0" dirty="0">
                <a:solidFill>
                  <a:srgbClr val="333333"/>
                </a:solidFill>
                <a:effectLst/>
                <a:latin typeface="OpenSans"/>
              </a:rPr>
              <a:t> data pipelines as architectures </a:t>
            </a:r>
            <a:r>
              <a:rPr lang="en-CA" b="0" i="0" dirty="0">
                <a:solidFill>
                  <a:srgbClr val="333333"/>
                </a:solidFill>
                <a:effectLst/>
                <a:latin typeface="OpenSans"/>
              </a:rPr>
              <a:t>driven by software processes, such as </a:t>
            </a:r>
            <a:r>
              <a:rPr lang="en-CA" b="1" i="0" dirty="0">
                <a:solidFill>
                  <a:srgbClr val="333333"/>
                </a:solidFill>
                <a:effectLst/>
                <a:latin typeface="OpenSans"/>
              </a:rPr>
              <a:t>commands, programs, and processing threads</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simple </a:t>
            </a:r>
            <a:r>
              <a:rPr lang="en-CA" b="1" i="0" dirty="0">
                <a:solidFill>
                  <a:srgbClr val="333333"/>
                </a:solidFill>
                <a:effectLst/>
                <a:latin typeface="OpenSans"/>
              </a:rPr>
              <a:t>Bash pipe </a:t>
            </a:r>
            <a:r>
              <a:rPr lang="en-CA" b="0" i="0" dirty="0">
                <a:solidFill>
                  <a:srgbClr val="333333"/>
                </a:solidFill>
                <a:effectLst/>
                <a:latin typeface="OpenSans"/>
              </a:rPr>
              <a:t>command in Linux can be used as the </a:t>
            </a:r>
            <a:r>
              <a:rPr lang="en-CA" b="1" i="0" dirty="0">
                <a:solidFill>
                  <a:srgbClr val="333333"/>
                </a:solidFill>
                <a:effectLst/>
                <a:latin typeface="OpenSans"/>
              </a:rPr>
              <a:t>'glue'</a:t>
            </a:r>
            <a:r>
              <a:rPr lang="en-CA" b="0" i="0" dirty="0">
                <a:solidFill>
                  <a:srgbClr val="333333"/>
                </a:solidFill>
                <a:effectLst/>
                <a:latin typeface="OpenSans"/>
              </a:rPr>
              <a:t> that connects such processes together.</a:t>
            </a:r>
          </a:p>
        </p:txBody>
      </p:sp>
      <p:sp>
        <p:nvSpPr>
          <p:cNvPr id="7" name="TextBox 6">
            <a:extLst>
              <a:ext uri="{FF2B5EF4-FFF2-40B4-BE49-F238E27FC236}">
                <a16:creationId xmlns:a16="http://schemas.microsoft.com/office/drawing/2014/main" id="{2C259BDD-E94D-65E8-E592-A9E98F396009}"/>
              </a:ext>
            </a:extLst>
          </p:cNvPr>
          <p:cNvSpPr txBox="1"/>
          <p:nvPr/>
        </p:nvSpPr>
        <p:spPr>
          <a:xfrm>
            <a:off x="172138" y="3671047"/>
            <a:ext cx="2526589" cy="369332"/>
          </a:xfrm>
          <a:prstGeom prst="rect">
            <a:avLst/>
          </a:prstGeom>
          <a:noFill/>
        </p:spPr>
        <p:txBody>
          <a:bodyPr wrap="none" rtlCol="0">
            <a:spAutoFit/>
          </a:bodyPr>
          <a:lstStyle/>
          <a:p>
            <a:r>
              <a:rPr lang="en-US" b="1" u="sng" dirty="0"/>
              <a:t>What is a Data Pipeline?</a:t>
            </a:r>
          </a:p>
        </p:txBody>
      </p:sp>
    </p:spTree>
    <p:extLst>
      <p:ext uri="{BB962C8B-B14F-4D97-AF65-F5344CB8AC3E}">
        <p14:creationId xmlns:p14="http://schemas.microsoft.com/office/powerpoint/2010/main" val="1722514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A4BC09-3734-0819-6A18-F157F9A6889B}"/>
              </a:ext>
            </a:extLst>
          </p:cNvPr>
          <p:cNvSpPr txBox="1"/>
          <p:nvPr/>
        </p:nvSpPr>
        <p:spPr>
          <a:xfrm>
            <a:off x="5392271" y="-383"/>
            <a:ext cx="6799729" cy="37888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We can think of data flowing through a pipeline in the form of </a:t>
            </a:r>
            <a:r>
              <a:rPr lang="en-CA" b="1" i="0" dirty="0">
                <a:solidFill>
                  <a:srgbClr val="333333"/>
                </a:solidFill>
                <a:effectLst/>
                <a:latin typeface="OpenSans"/>
              </a:rPr>
              <a:t>data packets, </a:t>
            </a:r>
            <a:r>
              <a:rPr lang="en-CA" b="0" i="0" dirty="0">
                <a:solidFill>
                  <a:srgbClr val="333333"/>
                </a:solidFill>
                <a:effectLst/>
                <a:latin typeface="OpenSans"/>
              </a:rPr>
              <a:t>a term which we will use to broadly refer to units of data.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Packets can range in size from a single record, or event, to large collections of data.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Here, we have data packets queued for ingestion to the pipeline. </a:t>
            </a:r>
          </a:p>
          <a:p>
            <a:pPr marL="285750" indent="-285750" algn="l">
              <a:lnSpc>
                <a:spcPct val="150000"/>
              </a:lnSpc>
              <a:buFont typeface="Arial" panose="020B0604020202020204" pitchFamily="34" charset="0"/>
              <a:buChar char="•"/>
            </a:pPr>
            <a:r>
              <a:rPr lang="en-CA" b="1" i="0" dirty="0">
                <a:solidFill>
                  <a:srgbClr val="333333"/>
                </a:solidFill>
                <a:effectLst/>
                <a:latin typeface="OpenSans"/>
              </a:rPr>
              <a:t>The </a:t>
            </a:r>
            <a:r>
              <a:rPr lang="en-CA" b="1" i="0" dirty="0">
                <a:solidFill>
                  <a:schemeClr val="accent2"/>
                </a:solidFill>
                <a:effectLst/>
                <a:latin typeface="OpenSans"/>
              </a:rPr>
              <a:t>length o</a:t>
            </a:r>
            <a:r>
              <a:rPr lang="en-CA" b="1" i="0" dirty="0">
                <a:solidFill>
                  <a:srgbClr val="333333"/>
                </a:solidFill>
                <a:effectLst/>
                <a:latin typeface="OpenSans"/>
              </a:rPr>
              <a:t>f the data pipeline represents </a:t>
            </a:r>
            <a:r>
              <a:rPr lang="en-CA" b="1" i="0" dirty="0">
                <a:solidFill>
                  <a:schemeClr val="accent2"/>
                </a:solidFill>
                <a:effectLst/>
                <a:latin typeface="OpenSans"/>
              </a:rPr>
              <a:t>the time </a:t>
            </a:r>
            <a:r>
              <a:rPr lang="en-CA" b="1" i="0" dirty="0">
                <a:solidFill>
                  <a:srgbClr val="333333"/>
                </a:solidFill>
                <a:effectLst/>
                <a:latin typeface="OpenSans"/>
              </a:rPr>
              <a:t>it </a:t>
            </a:r>
            <a:r>
              <a:rPr lang="en-CA" b="0" i="0" dirty="0">
                <a:solidFill>
                  <a:srgbClr val="333333"/>
                </a:solidFill>
                <a:effectLst/>
                <a:latin typeface="OpenSans"/>
              </a:rPr>
              <a:t>takes for a </a:t>
            </a:r>
            <a:r>
              <a:rPr lang="en-CA" b="1" i="0" dirty="0">
                <a:solidFill>
                  <a:schemeClr val="accent2"/>
                </a:solidFill>
                <a:effectLst/>
                <a:latin typeface="OpenSans"/>
              </a:rPr>
              <a:t>single packet to traverse the pipeline</a:t>
            </a:r>
            <a:r>
              <a:rPr lang="en-CA" b="1" i="0" dirty="0">
                <a:solidFill>
                  <a:srgbClr val="333333"/>
                </a:solidFill>
                <a:effectLst/>
                <a:latin typeface="OpenSans"/>
              </a:rPr>
              <a:t>.[Latency]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arrows between packets represent the throughput delays, or the times between successive packet arrivals.</a:t>
            </a:r>
          </a:p>
        </p:txBody>
      </p:sp>
      <p:pic>
        <p:nvPicPr>
          <p:cNvPr id="4" name="Picture 3">
            <a:extLst>
              <a:ext uri="{FF2B5EF4-FFF2-40B4-BE49-F238E27FC236}">
                <a16:creationId xmlns:a16="http://schemas.microsoft.com/office/drawing/2014/main" id="{299F09FA-5E10-BCF0-A9B1-FD72A64706F6}"/>
              </a:ext>
            </a:extLst>
          </p:cNvPr>
          <p:cNvPicPr>
            <a:picLocks noChangeAspect="1"/>
          </p:cNvPicPr>
          <p:nvPr/>
        </p:nvPicPr>
        <p:blipFill>
          <a:blip r:embed="rId2"/>
          <a:stretch>
            <a:fillRect/>
          </a:stretch>
        </p:blipFill>
        <p:spPr>
          <a:xfrm>
            <a:off x="125133" y="147534"/>
            <a:ext cx="5267138" cy="2864970"/>
          </a:xfrm>
          <a:prstGeom prst="rect">
            <a:avLst/>
          </a:prstGeom>
        </p:spPr>
      </p:pic>
      <p:pic>
        <p:nvPicPr>
          <p:cNvPr id="5" name="Picture 4">
            <a:extLst>
              <a:ext uri="{FF2B5EF4-FFF2-40B4-BE49-F238E27FC236}">
                <a16:creationId xmlns:a16="http://schemas.microsoft.com/office/drawing/2014/main" id="{4C94986C-D4D6-6BEC-D89B-30538F9BDCE0}"/>
              </a:ext>
            </a:extLst>
          </p:cNvPr>
          <p:cNvPicPr>
            <a:picLocks noChangeAspect="1"/>
          </p:cNvPicPr>
          <p:nvPr/>
        </p:nvPicPr>
        <p:blipFill>
          <a:blip r:embed="rId3"/>
          <a:stretch>
            <a:fillRect/>
          </a:stretch>
        </p:blipFill>
        <p:spPr>
          <a:xfrm>
            <a:off x="116541" y="4318295"/>
            <a:ext cx="4470400" cy="1981200"/>
          </a:xfrm>
          <a:prstGeom prst="rect">
            <a:avLst/>
          </a:prstGeom>
        </p:spPr>
      </p:pic>
      <p:sp>
        <p:nvSpPr>
          <p:cNvPr id="7" name="TextBox 6">
            <a:extLst>
              <a:ext uri="{FF2B5EF4-FFF2-40B4-BE49-F238E27FC236}">
                <a16:creationId xmlns:a16="http://schemas.microsoft.com/office/drawing/2014/main" id="{A9D042E0-402D-0B1F-9238-C7CCDD36616D}"/>
              </a:ext>
            </a:extLst>
          </p:cNvPr>
          <p:cNvSpPr txBox="1"/>
          <p:nvPr/>
        </p:nvSpPr>
        <p:spPr>
          <a:xfrm>
            <a:off x="4586941" y="4076132"/>
            <a:ext cx="7488518"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have just been introduced to two key performance considerations regarding data pipelines.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first is </a:t>
            </a:r>
            <a:r>
              <a:rPr lang="en-CA" sz="1400" b="1" i="0" dirty="0">
                <a:solidFill>
                  <a:srgbClr val="333333"/>
                </a:solidFill>
                <a:effectLst/>
                <a:latin typeface="OpenSans"/>
              </a:rPr>
              <a:t>latency, </a:t>
            </a:r>
            <a:r>
              <a:rPr lang="en-CA" sz="1400" b="0" i="0" dirty="0">
                <a:solidFill>
                  <a:srgbClr val="333333"/>
                </a:solidFill>
                <a:effectLst/>
                <a:latin typeface="OpenSans"/>
              </a:rPr>
              <a:t>which is the total time it takes for a single packet of data to pass through the pipeline.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Equivalently, </a:t>
            </a:r>
            <a:r>
              <a:rPr lang="en-CA" sz="1400" b="0" i="0" dirty="0">
                <a:solidFill>
                  <a:schemeClr val="accent2"/>
                </a:solidFill>
                <a:effectLst/>
                <a:latin typeface="OpenSans"/>
              </a:rPr>
              <a:t>latency is the </a:t>
            </a:r>
            <a:r>
              <a:rPr lang="en-CA" sz="1400" b="1" i="0" dirty="0">
                <a:solidFill>
                  <a:schemeClr val="accent2"/>
                </a:solidFill>
                <a:effectLst/>
                <a:latin typeface="OpenSans"/>
              </a:rPr>
              <a:t>sum of the individual times spent during each processing stage </a:t>
            </a:r>
            <a:r>
              <a:rPr lang="en-CA" sz="1400" b="0" i="0" dirty="0">
                <a:solidFill>
                  <a:schemeClr val="accent2"/>
                </a:solidFill>
                <a:effectLst/>
                <a:latin typeface="OpenSans"/>
              </a:rPr>
              <a:t>within the pipeline.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Thus overall latency is limited by the slowest process in the pipeline.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no matter how fast your internet service is, the time it takes to load a web page will be decided by the server's speed.</a:t>
            </a:r>
          </a:p>
        </p:txBody>
      </p:sp>
    </p:spTree>
    <p:extLst>
      <p:ext uri="{BB962C8B-B14F-4D97-AF65-F5344CB8AC3E}">
        <p14:creationId xmlns:p14="http://schemas.microsoft.com/office/powerpoint/2010/main" val="4214001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A674DC-E0B7-A507-4E2F-AFDFFB30C112}"/>
              </a:ext>
            </a:extLst>
          </p:cNvPr>
          <p:cNvSpPr txBox="1"/>
          <p:nvPr/>
        </p:nvSpPr>
        <p:spPr>
          <a:xfrm>
            <a:off x="4941926" y="105833"/>
            <a:ext cx="7250074" cy="29578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second performance consideration is called throughput.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It refers to </a:t>
            </a:r>
            <a:r>
              <a:rPr lang="en-CA" b="0" i="0" dirty="0">
                <a:solidFill>
                  <a:schemeClr val="accent2"/>
                </a:solidFill>
                <a:effectLst/>
                <a:latin typeface="OpenSans"/>
              </a:rPr>
              <a:t>how much data can be fed through the pipeline per unit of time.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Processing larger packets per unit of time increases throughput.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Coming back to our example of having a chain of friends passing boxes from one to another, we can see in the right image, within limits, that passing bigger boxes can increase productivity. </a:t>
            </a:r>
          </a:p>
        </p:txBody>
      </p:sp>
      <p:pic>
        <p:nvPicPr>
          <p:cNvPr id="4" name="Picture 3">
            <a:extLst>
              <a:ext uri="{FF2B5EF4-FFF2-40B4-BE49-F238E27FC236}">
                <a16:creationId xmlns:a16="http://schemas.microsoft.com/office/drawing/2014/main" id="{D2C1DDA1-4932-C009-3A32-A784763FF8AC}"/>
              </a:ext>
            </a:extLst>
          </p:cNvPr>
          <p:cNvPicPr>
            <a:picLocks noChangeAspect="1"/>
          </p:cNvPicPr>
          <p:nvPr/>
        </p:nvPicPr>
        <p:blipFill>
          <a:blip r:embed="rId2"/>
          <a:stretch>
            <a:fillRect/>
          </a:stretch>
        </p:blipFill>
        <p:spPr>
          <a:xfrm>
            <a:off x="183776" y="400423"/>
            <a:ext cx="4758150" cy="1925918"/>
          </a:xfrm>
          <a:prstGeom prst="rect">
            <a:avLst/>
          </a:prstGeom>
        </p:spPr>
      </p:pic>
      <p:pic>
        <p:nvPicPr>
          <p:cNvPr id="5" name="Picture 4">
            <a:extLst>
              <a:ext uri="{FF2B5EF4-FFF2-40B4-BE49-F238E27FC236}">
                <a16:creationId xmlns:a16="http://schemas.microsoft.com/office/drawing/2014/main" id="{6FFC7259-EE99-9E5F-5502-8278CE1C6145}"/>
              </a:ext>
            </a:extLst>
          </p:cNvPr>
          <p:cNvPicPr>
            <a:picLocks noChangeAspect="1"/>
          </p:cNvPicPr>
          <p:nvPr/>
        </p:nvPicPr>
        <p:blipFill>
          <a:blip r:embed="rId3"/>
          <a:stretch>
            <a:fillRect/>
          </a:stretch>
        </p:blipFill>
        <p:spPr>
          <a:xfrm>
            <a:off x="0" y="3324206"/>
            <a:ext cx="7250074" cy="3484364"/>
          </a:xfrm>
          <a:prstGeom prst="rect">
            <a:avLst/>
          </a:prstGeom>
        </p:spPr>
      </p:pic>
    </p:spTree>
    <p:extLst>
      <p:ext uri="{BB962C8B-B14F-4D97-AF65-F5344CB8AC3E}">
        <p14:creationId xmlns:p14="http://schemas.microsoft.com/office/powerpoint/2010/main" val="2446176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B7DEA5-B46D-9F78-B441-9A4FAF5C148E}"/>
              </a:ext>
            </a:extLst>
          </p:cNvPr>
          <p:cNvPicPr>
            <a:picLocks noChangeAspect="1"/>
          </p:cNvPicPr>
          <p:nvPr/>
        </p:nvPicPr>
        <p:blipFill>
          <a:blip r:embed="rId2"/>
          <a:stretch>
            <a:fillRect/>
          </a:stretch>
        </p:blipFill>
        <p:spPr>
          <a:xfrm>
            <a:off x="2579892" y="1375335"/>
            <a:ext cx="7579361" cy="3707653"/>
          </a:xfrm>
          <a:prstGeom prst="rect">
            <a:avLst/>
          </a:prstGeom>
        </p:spPr>
      </p:pic>
    </p:spTree>
    <p:extLst>
      <p:ext uri="{BB962C8B-B14F-4D97-AF65-F5344CB8AC3E}">
        <p14:creationId xmlns:p14="http://schemas.microsoft.com/office/powerpoint/2010/main" val="405889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1742C0-2875-8C87-2132-0CD53CA2B812}"/>
              </a:ext>
            </a:extLst>
          </p:cNvPr>
          <p:cNvSpPr txBox="1"/>
          <p:nvPr/>
        </p:nvSpPr>
        <p:spPr>
          <a:xfrm>
            <a:off x="4693024" y="1062318"/>
            <a:ext cx="2833789" cy="369332"/>
          </a:xfrm>
          <a:prstGeom prst="rect">
            <a:avLst/>
          </a:prstGeom>
          <a:noFill/>
        </p:spPr>
        <p:txBody>
          <a:bodyPr wrap="none" rtlCol="0">
            <a:spAutoFit/>
          </a:bodyPr>
          <a:lstStyle/>
          <a:p>
            <a:r>
              <a:rPr lang="en-US" b="1" u="sng" dirty="0"/>
              <a:t>Key Data Pipeline Processes</a:t>
            </a:r>
          </a:p>
        </p:txBody>
      </p:sp>
      <p:pic>
        <p:nvPicPr>
          <p:cNvPr id="3" name="Picture 2">
            <a:extLst>
              <a:ext uri="{FF2B5EF4-FFF2-40B4-BE49-F238E27FC236}">
                <a16:creationId xmlns:a16="http://schemas.microsoft.com/office/drawing/2014/main" id="{A186F077-7071-5CD2-8B8A-1F2E0076CB6D}"/>
              </a:ext>
            </a:extLst>
          </p:cNvPr>
          <p:cNvPicPr>
            <a:picLocks noChangeAspect="1"/>
          </p:cNvPicPr>
          <p:nvPr/>
        </p:nvPicPr>
        <p:blipFill>
          <a:blip r:embed="rId2"/>
          <a:stretch>
            <a:fillRect/>
          </a:stretch>
        </p:blipFill>
        <p:spPr>
          <a:xfrm>
            <a:off x="3146985" y="2120899"/>
            <a:ext cx="7228638" cy="2249395"/>
          </a:xfrm>
          <a:prstGeom prst="rect">
            <a:avLst/>
          </a:prstGeom>
        </p:spPr>
      </p:pic>
    </p:spTree>
    <p:extLst>
      <p:ext uri="{BB962C8B-B14F-4D97-AF65-F5344CB8AC3E}">
        <p14:creationId xmlns:p14="http://schemas.microsoft.com/office/powerpoint/2010/main" val="2043864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99886-345D-1031-4869-DB1ED83AE20B}"/>
              </a:ext>
            </a:extLst>
          </p:cNvPr>
          <p:cNvSpPr txBox="1"/>
          <p:nvPr/>
        </p:nvSpPr>
        <p:spPr>
          <a:xfrm>
            <a:off x="3966882" y="1788459"/>
            <a:ext cx="2949269" cy="369332"/>
          </a:xfrm>
          <a:prstGeom prst="rect">
            <a:avLst/>
          </a:prstGeom>
          <a:noFill/>
        </p:spPr>
        <p:txBody>
          <a:bodyPr wrap="none" rtlCol="0">
            <a:spAutoFit/>
          </a:bodyPr>
          <a:lstStyle/>
          <a:p>
            <a:r>
              <a:rPr lang="en-US" b="1" u="sng" dirty="0"/>
              <a:t>Part 1: ETL using Shell Scripts</a:t>
            </a:r>
          </a:p>
        </p:txBody>
      </p:sp>
    </p:spTree>
    <p:extLst>
      <p:ext uri="{BB962C8B-B14F-4D97-AF65-F5344CB8AC3E}">
        <p14:creationId xmlns:p14="http://schemas.microsoft.com/office/powerpoint/2010/main" val="3969653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7C1CA4-80DE-4432-011C-2D0A6AE576C1}"/>
              </a:ext>
            </a:extLst>
          </p:cNvPr>
          <p:cNvPicPr>
            <a:picLocks noChangeAspect="1"/>
          </p:cNvPicPr>
          <p:nvPr/>
        </p:nvPicPr>
        <p:blipFill>
          <a:blip r:embed="rId2"/>
          <a:stretch>
            <a:fillRect/>
          </a:stretch>
        </p:blipFill>
        <p:spPr>
          <a:xfrm>
            <a:off x="61373" y="152683"/>
            <a:ext cx="5922568" cy="2386446"/>
          </a:xfrm>
          <a:prstGeom prst="rect">
            <a:avLst/>
          </a:prstGeom>
        </p:spPr>
      </p:pic>
      <p:pic>
        <p:nvPicPr>
          <p:cNvPr id="3" name="Picture 2">
            <a:extLst>
              <a:ext uri="{FF2B5EF4-FFF2-40B4-BE49-F238E27FC236}">
                <a16:creationId xmlns:a16="http://schemas.microsoft.com/office/drawing/2014/main" id="{5E4769E1-448A-7D0B-179E-302AF78588B8}"/>
              </a:ext>
            </a:extLst>
          </p:cNvPr>
          <p:cNvPicPr>
            <a:picLocks noChangeAspect="1"/>
          </p:cNvPicPr>
          <p:nvPr/>
        </p:nvPicPr>
        <p:blipFill>
          <a:blip r:embed="rId3"/>
          <a:stretch>
            <a:fillRect/>
          </a:stretch>
        </p:blipFill>
        <p:spPr>
          <a:xfrm>
            <a:off x="5983941" y="183254"/>
            <a:ext cx="5300717" cy="2355875"/>
          </a:xfrm>
          <a:prstGeom prst="rect">
            <a:avLst/>
          </a:prstGeom>
        </p:spPr>
      </p:pic>
      <p:pic>
        <p:nvPicPr>
          <p:cNvPr id="4" name="Picture 3">
            <a:extLst>
              <a:ext uri="{FF2B5EF4-FFF2-40B4-BE49-F238E27FC236}">
                <a16:creationId xmlns:a16="http://schemas.microsoft.com/office/drawing/2014/main" id="{9CE969FE-BF40-975A-372E-DE8B5DA4CD87}"/>
              </a:ext>
            </a:extLst>
          </p:cNvPr>
          <p:cNvPicPr>
            <a:picLocks noChangeAspect="1"/>
          </p:cNvPicPr>
          <p:nvPr/>
        </p:nvPicPr>
        <p:blipFill>
          <a:blip r:embed="rId4"/>
          <a:stretch>
            <a:fillRect/>
          </a:stretch>
        </p:blipFill>
        <p:spPr>
          <a:xfrm>
            <a:off x="61373" y="3133165"/>
            <a:ext cx="5546051" cy="3182188"/>
          </a:xfrm>
          <a:prstGeom prst="rect">
            <a:avLst/>
          </a:prstGeom>
        </p:spPr>
      </p:pic>
      <p:sp>
        <p:nvSpPr>
          <p:cNvPr id="6" name="TextBox 5">
            <a:extLst>
              <a:ext uri="{FF2B5EF4-FFF2-40B4-BE49-F238E27FC236}">
                <a16:creationId xmlns:a16="http://schemas.microsoft.com/office/drawing/2014/main" id="{3631B10D-F815-4FC1-9687-E18B2D0EF00E}"/>
              </a:ext>
            </a:extLst>
          </p:cNvPr>
          <p:cNvSpPr txBox="1"/>
          <p:nvPr/>
        </p:nvSpPr>
        <p:spPr>
          <a:xfrm>
            <a:off x="5715000" y="2990564"/>
            <a:ext cx="6415627"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data pipeline needs to be monitored once it is in production to ensure data integrity.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Some key monitoring considerations include: </a:t>
            </a:r>
            <a:r>
              <a:rPr lang="en-CA" sz="1400" b="1" i="0" dirty="0">
                <a:solidFill>
                  <a:srgbClr val="333333"/>
                </a:solidFill>
                <a:effectLst/>
                <a:latin typeface="OpenSans"/>
              </a:rPr>
              <a:t>Latency</a:t>
            </a:r>
            <a:r>
              <a:rPr lang="en-CA" sz="1400" b="0" i="0" dirty="0">
                <a:solidFill>
                  <a:srgbClr val="333333"/>
                </a:solidFill>
                <a:effectLst/>
                <a:latin typeface="OpenSans"/>
              </a:rPr>
              <a:t>, or the </a:t>
            </a:r>
            <a:r>
              <a:rPr lang="en-CA" sz="1400" b="0" i="0" dirty="0">
                <a:solidFill>
                  <a:schemeClr val="accent2"/>
                </a:solidFill>
                <a:effectLst/>
                <a:latin typeface="OpenSans"/>
              </a:rPr>
              <a:t>time it takes for data packets to flow through the pipeline</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Throughput demand</a:t>
            </a:r>
            <a:r>
              <a:rPr lang="en-CA" sz="1400" b="0" i="0" dirty="0">
                <a:solidFill>
                  <a:srgbClr val="333333"/>
                </a:solidFill>
                <a:effectLst/>
                <a:latin typeface="OpenSans"/>
              </a:rPr>
              <a:t>, the </a:t>
            </a:r>
            <a:r>
              <a:rPr lang="en-CA" sz="1400" b="0" i="0" dirty="0">
                <a:solidFill>
                  <a:schemeClr val="accent2"/>
                </a:solidFill>
                <a:effectLst/>
                <a:latin typeface="OpenSans"/>
              </a:rPr>
              <a:t>volume of data passing through the pipeline over time.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Errors and failures</a:t>
            </a:r>
            <a:r>
              <a:rPr lang="en-CA" sz="1400" b="0" i="0" dirty="0">
                <a:solidFill>
                  <a:srgbClr val="333333"/>
                </a:solidFill>
                <a:effectLst/>
                <a:latin typeface="OpenSans"/>
              </a:rPr>
              <a:t>, caused by factors such as network overloading, and failures at the source or destination systems. </a:t>
            </a:r>
          </a:p>
          <a:p>
            <a:pPr marL="285750" indent="-285750" algn="l">
              <a:lnSpc>
                <a:spcPct val="150000"/>
              </a:lnSpc>
              <a:buFont typeface="Arial" panose="020B0604020202020204" pitchFamily="34" charset="0"/>
              <a:buChar char="•"/>
            </a:pPr>
            <a:r>
              <a:rPr lang="en-CA" sz="1400" b="1" i="0" dirty="0">
                <a:solidFill>
                  <a:srgbClr val="333333"/>
                </a:solidFill>
                <a:effectLst/>
                <a:latin typeface="OpenSans"/>
              </a:rPr>
              <a:t>Utilization rate</a:t>
            </a:r>
            <a:r>
              <a:rPr lang="en-CA" sz="1400" b="0" i="0" dirty="0">
                <a:solidFill>
                  <a:srgbClr val="333333"/>
                </a:solidFill>
                <a:effectLst/>
                <a:latin typeface="OpenSans"/>
              </a:rPr>
              <a:t>, or how fully the pipeline's resources are being utilized, which affects cost.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Lastly, the pipeline should also have a </a:t>
            </a:r>
            <a:r>
              <a:rPr lang="en-CA" sz="1400" b="1" i="0" dirty="0">
                <a:solidFill>
                  <a:srgbClr val="333333"/>
                </a:solidFill>
                <a:effectLst/>
                <a:latin typeface="OpenSans"/>
              </a:rPr>
              <a:t>system for logging events and alerting </a:t>
            </a:r>
            <a:r>
              <a:rPr lang="en-CA" sz="1400" b="0" i="0" dirty="0">
                <a:solidFill>
                  <a:srgbClr val="333333"/>
                </a:solidFill>
                <a:effectLst/>
                <a:latin typeface="OpenSans"/>
              </a:rPr>
              <a:t>administrators when failures occur.</a:t>
            </a:r>
          </a:p>
        </p:txBody>
      </p:sp>
    </p:spTree>
    <p:extLst>
      <p:ext uri="{BB962C8B-B14F-4D97-AF65-F5344CB8AC3E}">
        <p14:creationId xmlns:p14="http://schemas.microsoft.com/office/powerpoint/2010/main" val="151146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56C717-4673-9498-27C1-8A623C39C7DF}"/>
              </a:ext>
            </a:extLst>
          </p:cNvPr>
          <p:cNvPicPr>
            <a:picLocks noChangeAspect="1"/>
          </p:cNvPicPr>
          <p:nvPr/>
        </p:nvPicPr>
        <p:blipFill>
          <a:blip r:embed="rId2"/>
          <a:stretch>
            <a:fillRect/>
          </a:stretch>
        </p:blipFill>
        <p:spPr>
          <a:xfrm>
            <a:off x="109817" y="320489"/>
            <a:ext cx="4435289" cy="1836876"/>
          </a:xfrm>
          <a:prstGeom prst="rect">
            <a:avLst/>
          </a:prstGeom>
        </p:spPr>
      </p:pic>
      <p:sp>
        <p:nvSpPr>
          <p:cNvPr id="4" name="TextBox 3">
            <a:extLst>
              <a:ext uri="{FF2B5EF4-FFF2-40B4-BE49-F238E27FC236}">
                <a16:creationId xmlns:a16="http://schemas.microsoft.com/office/drawing/2014/main" id="{C2F98C5E-260A-D88D-6E1A-CE799195A706}"/>
              </a:ext>
            </a:extLst>
          </p:cNvPr>
          <p:cNvSpPr txBox="1"/>
          <p:nvPr/>
        </p:nvSpPr>
        <p:spPr>
          <a:xfrm>
            <a:off x="4545106" y="214770"/>
            <a:ext cx="7497260"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Ideally, at the moment, one stage has completed its process on a packet of data, the next packet in the queue would be available to it, just in time.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that case, the stage is never left to idle while the pipeline is operating, and there are no upstream bottlenecks.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Extending this notion to all stages of the pipeline implies that all stages should take the same amount of time to process a packet.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means there are no bottlenecks, and we can say that the entire pipeline has been load-balanced</a:t>
            </a:r>
          </a:p>
        </p:txBody>
      </p:sp>
      <p:pic>
        <p:nvPicPr>
          <p:cNvPr id="5" name="Picture 4">
            <a:extLst>
              <a:ext uri="{FF2B5EF4-FFF2-40B4-BE49-F238E27FC236}">
                <a16:creationId xmlns:a16="http://schemas.microsoft.com/office/drawing/2014/main" id="{C9CCC4C9-0469-3D39-19CD-10B0F08DED65}"/>
              </a:ext>
            </a:extLst>
          </p:cNvPr>
          <p:cNvPicPr>
            <a:picLocks noChangeAspect="1"/>
          </p:cNvPicPr>
          <p:nvPr/>
        </p:nvPicPr>
        <p:blipFill>
          <a:blip r:embed="rId3"/>
          <a:stretch>
            <a:fillRect/>
          </a:stretch>
        </p:blipFill>
        <p:spPr>
          <a:xfrm>
            <a:off x="109817" y="3378544"/>
            <a:ext cx="4698255" cy="2644184"/>
          </a:xfrm>
          <a:prstGeom prst="rect">
            <a:avLst/>
          </a:prstGeom>
        </p:spPr>
      </p:pic>
      <p:sp>
        <p:nvSpPr>
          <p:cNvPr id="7" name="TextBox 6">
            <a:extLst>
              <a:ext uri="{FF2B5EF4-FFF2-40B4-BE49-F238E27FC236}">
                <a16:creationId xmlns:a16="http://schemas.microsoft.com/office/drawing/2014/main" id="{704AD595-2CA4-EC9C-778A-B19FC29D6368}"/>
              </a:ext>
            </a:extLst>
          </p:cNvPr>
          <p:cNvSpPr txBox="1"/>
          <p:nvPr/>
        </p:nvSpPr>
        <p:spPr>
          <a:xfrm>
            <a:off x="4961964" y="2760293"/>
            <a:ext cx="7230036" cy="420435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Let's take a closer look at this idea.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Suppose your pipeline has </a:t>
            </a:r>
            <a:r>
              <a:rPr lang="en-CA" b="1" i="0" dirty="0">
                <a:solidFill>
                  <a:srgbClr val="333333"/>
                </a:solidFill>
                <a:effectLst/>
                <a:latin typeface="OpenSans"/>
              </a:rPr>
              <a:t>a bottleneck </a:t>
            </a:r>
            <a:r>
              <a:rPr lang="en-CA" b="0" i="0" dirty="0">
                <a:solidFill>
                  <a:srgbClr val="333333"/>
                </a:solidFill>
                <a:effectLst/>
                <a:latin typeface="OpenSans"/>
              </a:rPr>
              <a:t>in one of its stages, such as the longer </a:t>
            </a:r>
            <a:r>
              <a:rPr lang="en-CA" b="1" i="0" dirty="0">
                <a:solidFill>
                  <a:srgbClr val="333333"/>
                </a:solidFill>
                <a:effectLst/>
                <a:latin typeface="OpenSans"/>
              </a:rPr>
              <a:t>red section </a:t>
            </a:r>
            <a:r>
              <a:rPr lang="en-CA" b="0" i="0" dirty="0">
                <a:solidFill>
                  <a:srgbClr val="333333"/>
                </a:solidFill>
                <a:effectLst/>
                <a:latin typeface="OpenSans"/>
              </a:rPr>
              <a:t>here, which </a:t>
            </a:r>
            <a:r>
              <a:rPr lang="en-CA" b="1" i="0" dirty="0">
                <a:solidFill>
                  <a:srgbClr val="333333"/>
                </a:solidFill>
                <a:effectLst/>
                <a:latin typeface="OpenSans"/>
              </a:rPr>
              <a:t>has more latency </a:t>
            </a:r>
            <a:r>
              <a:rPr lang="en-CA" b="0" i="0" dirty="0">
                <a:solidFill>
                  <a:srgbClr val="333333"/>
                </a:solidFill>
                <a:effectLst/>
                <a:latin typeface="OpenSans"/>
              </a:rPr>
              <a:t>than the other stages in the pipeline.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If it's possible to </a:t>
            </a:r>
            <a:r>
              <a:rPr lang="en-CA" b="1" i="0" dirty="0">
                <a:solidFill>
                  <a:srgbClr val="333333"/>
                </a:solidFill>
                <a:effectLst/>
                <a:latin typeface="OpenSans"/>
              </a:rPr>
              <a:t>parallelize that stage</a:t>
            </a:r>
            <a:r>
              <a:rPr lang="en-CA" b="0" i="0" dirty="0">
                <a:solidFill>
                  <a:srgbClr val="333333"/>
                </a:solidFill>
                <a:effectLst/>
                <a:latin typeface="OpenSans"/>
              </a:rPr>
              <a:t>, for example by </a:t>
            </a:r>
            <a:r>
              <a:rPr lang="en-CA" b="0" i="0" dirty="0">
                <a:solidFill>
                  <a:schemeClr val="accent2"/>
                </a:solidFill>
                <a:effectLst/>
                <a:latin typeface="OpenSans"/>
              </a:rPr>
              <a:t>splitting the data into two concurrent stages, </a:t>
            </a:r>
            <a:r>
              <a:rPr lang="en-CA" b="0" i="0" dirty="0">
                <a:solidFill>
                  <a:srgbClr val="333333"/>
                </a:solidFill>
                <a:effectLst/>
                <a:latin typeface="OpenSans"/>
              </a:rPr>
              <a:t>like this, then you can reduce this stage's latency.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There will be a little overhead in managing the parallelization and recombination of the output back into the pipeline, but the overall latency will be reduced.</a:t>
            </a:r>
          </a:p>
        </p:txBody>
      </p:sp>
    </p:spTree>
    <p:extLst>
      <p:ext uri="{BB962C8B-B14F-4D97-AF65-F5344CB8AC3E}">
        <p14:creationId xmlns:p14="http://schemas.microsoft.com/office/powerpoint/2010/main" val="846529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82AF62-8F4D-0943-7C5C-2E66C980BFD5}"/>
              </a:ext>
            </a:extLst>
          </p:cNvPr>
          <p:cNvPicPr>
            <a:picLocks noChangeAspect="1"/>
          </p:cNvPicPr>
          <p:nvPr/>
        </p:nvPicPr>
        <p:blipFill>
          <a:blip r:embed="rId2"/>
          <a:stretch>
            <a:fillRect/>
          </a:stretch>
        </p:blipFill>
        <p:spPr>
          <a:xfrm>
            <a:off x="164726" y="249143"/>
            <a:ext cx="4945156" cy="2115185"/>
          </a:xfrm>
          <a:prstGeom prst="rect">
            <a:avLst/>
          </a:prstGeom>
        </p:spPr>
      </p:pic>
      <p:sp>
        <p:nvSpPr>
          <p:cNvPr id="4" name="TextBox 3">
            <a:extLst>
              <a:ext uri="{FF2B5EF4-FFF2-40B4-BE49-F238E27FC236}">
                <a16:creationId xmlns:a16="http://schemas.microsoft.com/office/drawing/2014/main" id="{4F2AD56C-C95A-6CBC-3B94-8CC4C021BBB3}"/>
              </a:ext>
            </a:extLst>
          </p:cNvPr>
          <p:cNvSpPr txBox="1"/>
          <p:nvPr/>
        </p:nvSpPr>
        <p:spPr>
          <a:xfrm>
            <a:off x="5109882" y="7096"/>
            <a:ext cx="7082118" cy="264418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Due to time and cost considerations, pipelines are rarely perfectly load balanced.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This means there will almost always be stages which are bottlenecks in the data flow.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If such a stage can be </a:t>
            </a:r>
            <a:r>
              <a:rPr lang="en-CA" sz="1400" b="1" i="0" dirty="0">
                <a:solidFill>
                  <a:srgbClr val="333333"/>
                </a:solidFill>
                <a:effectLst/>
                <a:latin typeface="OpenSans"/>
              </a:rPr>
              <a:t>parallelized,</a:t>
            </a:r>
            <a:r>
              <a:rPr lang="en-CA" sz="1400" b="0" i="0" dirty="0">
                <a:solidFill>
                  <a:srgbClr val="333333"/>
                </a:solidFill>
                <a:effectLst/>
                <a:latin typeface="OpenSans"/>
              </a:rPr>
              <a:t> then it can be sped up to align better with the flow rate.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simple way to parallelize a process </a:t>
            </a:r>
            <a:r>
              <a:rPr lang="en-CA" sz="1400" b="0" i="0" dirty="0">
                <a:solidFill>
                  <a:schemeClr val="accent2"/>
                </a:solidFill>
                <a:effectLst/>
                <a:latin typeface="OpenSans"/>
              </a:rPr>
              <a:t>is to replicate it on multiple CPUs, cores, or threads, and distribute data packets as they arrive</a:t>
            </a:r>
            <a:r>
              <a:rPr lang="en-CA" sz="1400" b="0" i="0" dirty="0">
                <a:solidFill>
                  <a:srgbClr val="333333"/>
                </a:solidFill>
                <a:effectLst/>
                <a:latin typeface="OpenSans"/>
              </a:rPr>
              <a:t>, in an alternating fashion amongst the replicated channels.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Pipelines that incorporate parallelism are referred to as being dynamic or non-linear, as opposed to “static,” which applies to serial pipelines.</a:t>
            </a:r>
          </a:p>
        </p:txBody>
      </p:sp>
      <p:pic>
        <p:nvPicPr>
          <p:cNvPr id="5" name="Picture 4">
            <a:extLst>
              <a:ext uri="{FF2B5EF4-FFF2-40B4-BE49-F238E27FC236}">
                <a16:creationId xmlns:a16="http://schemas.microsoft.com/office/drawing/2014/main" id="{8564FFDE-2BFB-904B-4E4F-412241683C6B}"/>
              </a:ext>
            </a:extLst>
          </p:cNvPr>
          <p:cNvPicPr>
            <a:picLocks noChangeAspect="1"/>
          </p:cNvPicPr>
          <p:nvPr/>
        </p:nvPicPr>
        <p:blipFill>
          <a:blip r:embed="rId3"/>
          <a:stretch>
            <a:fillRect/>
          </a:stretch>
        </p:blipFill>
        <p:spPr>
          <a:xfrm>
            <a:off x="164726" y="3038289"/>
            <a:ext cx="5308227" cy="3175000"/>
          </a:xfrm>
          <a:prstGeom prst="rect">
            <a:avLst/>
          </a:prstGeom>
        </p:spPr>
      </p:pic>
      <p:sp>
        <p:nvSpPr>
          <p:cNvPr id="7" name="TextBox 6">
            <a:extLst>
              <a:ext uri="{FF2B5EF4-FFF2-40B4-BE49-F238E27FC236}">
                <a16:creationId xmlns:a16="http://schemas.microsoft.com/office/drawing/2014/main" id="{30F94D7C-0CB7-692E-C39D-467CF3CA505E}"/>
              </a:ext>
            </a:extLst>
          </p:cNvPr>
          <p:cNvSpPr txBox="1"/>
          <p:nvPr/>
        </p:nvSpPr>
        <p:spPr>
          <a:xfrm>
            <a:off x="5542432" y="2655439"/>
            <a:ext cx="6649568" cy="42025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Further synchronization between stages is likely still possible, and a typical solution is to include input and output, or I/O buffers as needed to smooth out the flow of data.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An I/O buffer is a holding area for data, placed between processing stages having different or varying delays.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Buffers can also be used to regulate the output of stages having variable processing rates, and thus may be used to improve throughput.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Single input and output buffers are also used to distribute and gather loads on parallelized stages.</a:t>
            </a:r>
          </a:p>
        </p:txBody>
      </p:sp>
    </p:spTree>
    <p:extLst>
      <p:ext uri="{BB962C8B-B14F-4D97-AF65-F5344CB8AC3E}">
        <p14:creationId xmlns:p14="http://schemas.microsoft.com/office/powerpoint/2010/main" val="1923913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2FAB2B-5398-7979-41CF-352B726E9B37}"/>
              </a:ext>
            </a:extLst>
          </p:cNvPr>
          <p:cNvPicPr>
            <a:picLocks noChangeAspect="1"/>
          </p:cNvPicPr>
          <p:nvPr/>
        </p:nvPicPr>
        <p:blipFill>
          <a:blip r:embed="rId2"/>
          <a:stretch>
            <a:fillRect/>
          </a:stretch>
        </p:blipFill>
        <p:spPr>
          <a:xfrm>
            <a:off x="2197744" y="1943472"/>
            <a:ext cx="6321341" cy="2736103"/>
          </a:xfrm>
          <a:prstGeom prst="rect">
            <a:avLst/>
          </a:prstGeom>
        </p:spPr>
      </p:pic>
    </p:spTree>
    <p:extLst>
      <p:ext uri="{BB962C8B-B14F-4D97-AF65-F5344CB8AC3E}">
        <p14:creationId xmlns:p14="http://schemas.microsoft.com/office/powerpoint/2010/main" val="726470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884150-B756-D036-61EF-A1FA9E4F8E14}"/>
              </a:ext>
            </a:extLst>
          </p:cNvPr>
          <p:cNvSpPr txBox="1"/>
          <p:nvPr/>
        </p:nvSpPr>
        <p:spPr>
          <a:xfrm>
            <a:off x="3046880" y="1133549"/>
            <a:ext cx="6098240" cy="341632"/>
          </a:xfrm>
          <a:prstGeom prst="rect">
            <a:avLst/>
          </a:prstGeom>
          <a:noFill/>
        </p:spPr>
        <p:txBody>
          <a:bodyPr wrap="square">
            <a:spAutoFit/>
          </a:bodyPr>
          <a:lstStyle/>
          <a:p>
            <a:pPr>
              <a:lnSpc>
                <a:spcPct val="90000"/>
              </a:lnSpc>
              <a:spcAft>
                <a:spcPts val="600"/>
              </a:spcAft>
            </a:pPr>
            <a:r>
              <a:rPr lang="en-US" sz="1800" b="1" u="sng" dirty="0"/>
              <a:t>Batch Vs. Steaming Data Pipelines</a:t>
            </a:r>
          </a:p>
        </p:txBody>
      </p:sp>
      <p:sp>
        <p:nvSpPr>
          <p:cNvPr id="5" name="TextBox 4">
            <a:extLst>
              <a:ext uri="{FF2B5EF4-FFF2-40B4-BE49-F238E27FC236}">
                <a16:creationId xmlns:a16="http://schemas.microsoft.com/office/drawing/2014/main" id="{31D6F28B-933E-25FD-50F8-DB3432462197}"/>
              </a:ext>
            </a:extLst>
          </p:cNvPr>
          <p:cNvSpPr txBox="1"/>
          <p:nvPr/>
        </p:nvSpPr>
        <p:spPr>
          <a:xfrm>
            <a:off x="1381685" y="2116142"/>
            <a:ext cx="6098240" cy="1200329"/>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333333"/>
                </a:solidFill>
                <a:effectLst/>
                <a:latin typeface="OpenSans"/>
              </a:rPr>
              <a:t>Differentiate between batch and streaming data pipelines. </a:t>
            </a:r>
          </a:p>
          <a:p>
            <a:pPr marL="285750" indent="-285750" algn="l">
              <a:buFont typeface="Arial" panose="020B0604020202020204" pitchFamily="34" charset="0"/>
              <a:buChar char="•"/>
            </a:pPr>
            <a:r>
              <a:rPr lang="en-CA" b="0" i="0" dirty="0">
                <a:solidFill>
                  <a:srgbClr val="333333"/>
                </a:solidFill>
                <a:effectLst/>
                <a:latin typeface="OpenSans"/>
              </a:rPr>
              <a:t>Describe micro-batch and hybrid Lambda data pipelines. </a:t>
            </a:r>
          </a:p>
          <a:p>
            <a:pPr marL="285750" indent="-285750" algn="l">
              <a:buFont typeface="Arial" panose="020B0604020202020204" pitchFamily="34" charset="0"/>
              <a:buChar char="•"/>
            </a:pPr>
            <a:r>
              <a:rPr lang="en-CA" b="0" i="0" dirty="0">
                <a:solidFill>
                  <a:srgbClr val="333333"/>
                </a:solidFill>
                <a:effectLst/>
                <a:latin typeface="OpenSans"/>
              </a:rPr>
              <a:t>List use cases for batch data pipelines. </a:t>
            </a:r>
          </a:p>
          <a:p>
            <a:pPr marL="285750" indent="-285750" algn="l">
              <a:buFont typeface="Arial" panose="020B0604020202020204" pitchFamily="34" charset="0"/>
              <a:buChar char="•"/>
            </a:pPr>
            <a:r>
              <a:rPr lang="en-CA" b="0" i="0" dirty="0">
                <a:solidFill>
                  <a:srgbClr val="333333"/>
                </a:solidFill>
                <a:effectLst/>
                <a:latin typeface="OpenSans"/>
              </a:rPr>
              <a:t>List use cases for streaming data pipelines. </a:t>
            </a:r>
          </a:p>
        </p:txBody>
      </p:sp>
    </p:spTree>
    <p:extLst>
      <p:ext uri="{BB962C8B-B14F-4D97-AF65-F5344CB8AC3E}">
        <p14:creationId xmlns:p14="http://schemas.microsoft.com/office/powerpoint/2010/main" val="3088438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5068E8-4B8A-EA27-6085-84F257E96E2F}"/>
              </a:ext>
            </a:extLst>
          </p:cNvPr>
          <p:cNvSpPr txBox="1"/>
          <p:nvPr/>
        </p:nvSpPr>
        <p:spPr>
          <a:xfrm>
            <a:off x="0" y="4016258"/>
            <a:ext cx="11981329" cy="254236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Batch data pipelines are used when datasets need to be extracted and operated on as one big unit.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Batch processes typically operate periodically on a fixed schedule – ranging from hours to weeks apart.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They can also be initiated based on triggers, such as when the data accumulating at the source reaches a certain size.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Batch processes are appropriate for cases which don't depend on recency of data.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Typically, batch data pipelines are employed when accuracy is critical, but competitive mission-critical streaming technologies are rapidly maturing.</a:t>
            </a:r>
          </a:p>
        </p:txBody>
      </p:sp>
      <p:pic>
        <p:nvPicPr>
          <p:cNvPr id="4" name="Picture 3">
            <a:extLst>
              <a:ext uri="{FF2B5EF4-FFF2-40B4-BE49-F238E27FC236}">
                <a16:creationId xmlns:a16="http://schemas.microsoft.com/office/drawing/2014/main" id="{C59C85CF-BDA2-1520-FE85-7A9DF0D6D11E}"/>
              </a:ext>
            </a:extLst>
          </p:cNvPr>
          <p:cNvPicPr>
            <a:picLocks noChangeAspect="1"/>
          </p:cNvPicPr>
          <p:nvPr/>
        </p:nvPicPr>
        <p:blipFill>
          <a:blip r:embed="rId2"/>
          <a:stretch>
            <a:fillRect/>
          </a:stretch>
        </p:blipFill>
        <p:spPr>
          <a:xfrm>
            <a:off x="1828800" y="299378"/>
            <a:ext cx="6602506" cy="3464187"/>
          </a:xfrm>
          <a:prstGeom prst="rect">
            <a:avLst/>
          </a:prstGeom>
        </p:spPr>
      </p:pic>
    </p:spTree>
    <p:extLst>
      <p:ext uri="{BB962C8B-B14F-4D97-AF65-F5344CB8AC3E}">
        <p14:creationId xmlns:p14="http://schemas.microsoft.com/office/powerpoint/2010/main" val="4114323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C9D25C-E9F3-B763-5F67-2523ED754E71}"/>
              </a:ext>
            </a:extLst>
          </p:cNvPr>
          <p:cNvSpPr txBox="1"/>
          <p:nvPr/>
        </p:nvSpPr>
        <p:spPr>
          <a:xfrm>
            <a:off x="364564" y="3455511"/>
            <a:ext cx="11657107" cy="254236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Streaming data pipelines are designed to ingest packets of information, such as individual credit card transactions or social media activities, one-by-one in rapid succession.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Stream processing is used when results are required with minimal latency, essentially in real-time.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With streaming pipelines, records or events are processed immediately as they occur.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Event streams can also be appended to storage to build up a history for later use.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Users, including other software systems, can publish (or write), and subscribe to (or read), event streams</a:t>
            </a:r>
          </a:p>
        </p:txBody>
      </p:sp>
      <p:pic>
        <p:nvPicPr>
          <p:cNvPr id="4" name="Picture 3">
            <a:extLst>
              <a:ext uri="{FF2B5EF4-FFF2-40B4-BE49-F238E27FC236}">
                <a16:creationId xmlns:a16="http://schemas.microsoft.com/office/drawing/2014/main" id="{96D6C63B-2ACF-61F2-6C72-60AC7852CA7E}"/>
              </a:ext>
            </a:extLst>
          </p:cNvPr>
          <p:cNvPicPr>
            <a:picLocks noChangeAspect="1"/>
          </p:cNvPicPr>
          <p:nvPr/>
        </p:nvPicPr>
        <p:blipFill>
          <a:blip r:embed="rId2"/>
          <a:stretch>
            <a:fillRect/>
          </a:stretch>
        </p:blipFill>
        <p:spPr>
          <a:xfrm>
            <a:off x="2908300" y="186382"/>
            <a:ext cx="5461000" cy="2946400"/>
          </a:xfrm>
          <a:prstGeom prst="rect">
            <a:avLst/>
          </a:prstGeom>
        </p:spPr>
      </p:pic>
    </p:spTree>
    <p:extLst>
      <p:ext uri="{BB962C8B-B14F-4D97-AF65-F5344CB8AC3E}">
        <p14:creationId xmlns:p14="http://schemas.microsoft.com/office/powerpoint/2010/main" val="3257281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A4B043-30D9-E9F0-42D0-D82DDC2BAEBA}"/>
              </a:ext>
            </a:extLst>
          </p:cNvPr>
          <p:cNvSpPr txBox="1"/>
          <p:nvPr/>
        </p:nvSpPr>
        <p:spPr>
          <a:xfrm>
            <a:off x="5267885" y="275255"/>
            <a:ext cx="6924115" cy="29578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By </a:t>
            </a:r>
            <a:r>
              <a:rPr lang="en-CA" b="0" i="0" dirty="0">
                <a:solidFill>
                  <a:schemeClr val="accent2"/>
                </a:solidFill>
                <a:effectLst/>
                <a:latin typeface="OpenSans"/>
              </a:rPr>
              <a:t>decreasing the batch size </a:t>
            </a:r>
            <a:r>
              <a:rPr lang="en-CA" b="0" i="0" dirty="0">
                <a:solidFill>
                  <a:srgbClr val="333333"/>
                </a:solidFill>
                <a:effectLst/>
                <a:latin typeface="OpenSans"/>
              </a:rPr>
              <a:t>and </a:t>
            </a:r>
            <a:r>
              <a:rPr lang="en-CA" b="0" i="0" dirty="0">
                <a:solidFill>
                  <a:schemeClr val="accent2"/>
                </a:solidFill>
                <a:effectLst/>
                <a:latin typeface="OpenSans"/>
              </a:rPr>
              <a:t>increasing the refresh rate </a:t>
            </a:r>
            <a:r>
              <a:rPr lang="en-CA" b="0" i="0" dirty="0">
                <a:solidFill>
                  <a:srgbClr val="333333"/>
                </a:solidFill>
                <a:effectLst/>
                <a:latin typeface="OpenSans"/>
              </a:rPr>
              <a:t>of individual batch processes, you can achieve </a:t>
            </a:r>
            <a:r>
              <a:rPr lang="en-CA" b="1" i="0" dirty="0">
                <a:solidFill>
                  <a:srgbClr val="333333"/>
                </a:solidFill>
                <a:effectLst/>
                <a:latin typeface="OpenSans"/>
              </a:rPr>
              <a:t>near-real-time processing.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Using micro-batches may also help with load balancing, leading to lower overall latency.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Useful when only very short windows of data are required for transformations.</a:t>
            </a:r>
          </a:p>
        </p:txBody>
      </p:sp>
      <p:pic>
        <p:nvPicPr>
          <p:cNvPr id="4" name="Picture 3">
            <a:extLst>
              <a:ext uri="{FF2B5EF4-FFF2-40B4-BE49-F238E27FC236}">
                <a16:creationId xmlns:a16="http://schemas.microsoft.com/office/drawing/2014/main" id="{2ABA8D2F-EB2D-CAAE-AE13-C9F7A50E3E10}"/>
              </a:ext>
            </a:extLst>
          </p:cNvPr>
          <p:cNvPicPr>
            <a:picLocks noChangeAspect="1"/>
          </p:cNvPicPr>
          <p:nvPr/>
        </p:nvPicPr>
        <p:blipFill>
          <a:blip r:embed="rId2"/>
          <a:stretch>
            <a:fillRect/>
          </a:stretch>
        </p:blipFill>
        <p:spPr>
          <a:xfrm>
            <a:off x="210297" y="153520"/>
            <a:ext cx="4940300" cy="3162300"/>
          </a:xfrm>
          <a:prstGeom prst="rect">
            <a:avLst/>
          </a:prstGeom>
        </p:spPr>
      </p:pic>
      <p:sp>
        <p:nvSpPr>
          <p:cNvPr id="6" name="TextBox 5">
            <a:extLst>
              <a:ext uri="{FF2B5EF4-FFF2-40B4-BE49-F238E27FC236}">
                <a16:creationId xmlns:a16="http://schemas.microsoft.com/office/drawing/2014/main" id="{3DAD81EB-555D-6187-3D3E-E319A94BF78D}"/>
              </a:ext>
            </a:extLst>
          </p:cNvPr>
          <p:cNvSpPr txBox="1"/>
          <p:nvPr/>
        </p:nvSpPr>
        <p:spPr>
          <a:xfrm>
            <a:off x="5239497" y="3429000"/>
            <a:ext cx="6753225" cy="337335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a:t>
            </a:r>
            <a:r>
              <a:rPr lang="en-CA" b="0" i="0" u="sng" dirty="0">
                <a:solidFill>
                  <a:srgbClr val="333333"/>
                </a:solidFill>
                <a:effectLst/>
                <a:latin typeface="OpenSans"/>
              </a:rPr>
              <a:t>use case differences between batch and stream </a:t>
            </a:r>
            <a:r>
              <a:rPr lang="en-CA" b="0" i="0" dirty="0">
                <a:solidFill>
                  <a:srgbClr val="333333"/>
                </a:solidFill>
                <a:effectLst/>
                <a:latin typeface="OpenSans"/>
              </a:rPr>
              <a:t>processing come down to a </a:t>
            </a:r>
            <a:r>
              <a:rPr lang="en-CA" b="1" i="0" dirty="0">
                <a:solidFill>
                  <a:srgbClr val="333333"/>
                </a:solidFill>
                <a:effectLst/>
                <a:latin typeface="OpenSans"/>
              </a:rPr>
              <a:t>trade-off between accuracy and latency </a:t>
            </a:r>
            <a:r>
              <a:rPr lang="en-CA" b="0" i="0" dirty="0">
                <a:solidFill>
                  <a:srgbClr val="333333"/>
                </a:solidFill>
                <a:effectLst/>
                <a:latin typeface="OpenSans"/>
              </a:rPr>
              <a:t>requirements.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With batch processing, for example, data can be cleaned. And thus you can get higher quality output, but this comes at the cost of increased latency.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If you require low latency, your tolerance for faults likely has to increase.</a:t>
            </a:r>
          </a:p>
        </p:txBody>
      </p:sp>
      <p:pic>
        <p:nvPicPr>
          <p:cNvPr id="7" name="Picture 6">
            <a:extLst>
              <a:ext uri="{FF2B5EF4-FFF2-40B4-BE49-F238E27FC236}">
                <a16:creationId xmlns:a16="http://schemas.microsoft.com/office/drawing/2014/main" id="{ABCE225F-7C23-D442-54EE-09C2A17788E3}"/>
              </a:ext>
            </a:extLst>
          </p:cNvPr>
          <p:cNvPicPr>
            <a:picLocks noChangeAspect="1"/>
          </p:cNvPicPr>
          <p:nvPr/>
        </p:nvPicPr>
        <p:blipFill>
          <a:blip r:embed="rId3"/>
          <a:stretch>
            <a:fillRect/>
          </a:stretch>
        </p:blipFill>
        <p:spPr>
          <a:xfrm>
            <a:off x="210297" y="3745380"/>
            <a:ext cx="5029200" cy="2959100"/>
          </a:xfrm>
          <a:prstGeom prst="rect">
            <a:avLst/>
          </a:prstGeom>
        </p:spPr>
      </p:pic>
    </p:spTree>
    <p:extLst>
      <p:ext uri="{BB962C8B-B14F-4D97-AF65-F5344CB8AC3E}">
        <p14:creationId xmlns:p14="http://schemas.microsoft.com/office/powerpoint/2010/main" val="1334995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84C895-F5EC-EF34-D354-D3F687CC7CC8}"/>
              </a:ext>
            </a:extLst>
          </p:cNvPr>
          <p:cNvSpPr txBox="1"/>
          <p:nvPr/>
        </p:nvSpPr>
        <p:spPr>
          <a:xfrm>
            <a:off x="5755341" y="244332"/>
            <a:ext cx="6316756" cy="29578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A Lambda architecture is a </a:t>
            </a:r>
            <a:r>
              <a:rPr lang="en-CA" b="1" i="0" dirty="0">
                <a:solidFill>
                  <a:srgbClr val="333333"/>
                </a:solidFill>
                <a:effectLst/>
                <a:latin typeface="OpenSans"/>
              </a:rPr>
              <a:t>hybrid architecture, </a:t>
            </a:r>
            <a:r>
              <a:rPr lang="en-CA" b="0" i="0" dirty="0">
                <a:solidFill>
                  <a:srgbClr val="333333"/>
                </a:solidFill>
                <a:effectLst/>
                <a:latin typeface="OpenSans"/>
              </a:rPr>
              <a:t>designed for </a:t>
            </a:r>
            <a:r>
              <a:rPr lang="en-CA" b="0" i="0" dirty="0">
                <a:solidFill>
                  <a:schemeClr val="accent2"/>
                </a:solidFill>
                <a:effectLst/>
                <a:latin typeface="OpenSans"/>
              </a:rPr>
              <a:t>handling Big Data.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Lambda architectures </a:t>
            </a:r>
            <a:r>
              <a:rPr lang="en-CA" b="1" i="0" dirty="0">
                <a:solidFill>
                  <a:srgbClr val="333333"/>
                </a:solidFill>
                <a:effectLst/>
                <a:latin typeface="OpenSans"/>
              </a:rPr>
              <a:t>combine </a:t>
            </a:r>
            <a:r>
              <a:rPr lang="en-CA" b="0" i="0" dirty="0">
                <a:solidFill>
                  <a:schemeClr val="accent2"/>
                </a:solidFill>
                <a:effectLst/>
                <a:latin typeface="OpenSans"/>
              </a:rPr>
              <a:t>batch and streaming data </a:t>
            </a:r>
            <a:r>
              <a:rPr lang="en-CA" b="0" i="0" dirty="0">
                <a:solidFill>
                  <a:srgbClr val="333333"/>
                </a:solidFill>
                <a:effectLst/>
                <a:latin typeface="OpenSans"/>
              </a:rPr>
              <a:t>pipeline methods. </a:t>
            </a:r>
          </a:p>
          <a:p>
            <a:pPr marL="285750" indent="-285750" algn="l">
              <a:lnSpc>
                <a:spcPct val="150000"/>
              </a:lnSpc>
              <a:buFont typeface="Arial" panose="020B0604020202020204" pitchFamily="34" charset="0"/>
              <a:buChar char="•"/>
            </a:pPr>
            <a:r>
              <a:rPr lang="en-CA" b="1" i="0" dirty="0">
                <a:solidFill>
                  <a:srgbClr val="333333"/>
                </a:solidFill>
                <a:effectLst/>
                <a:latin typeface="OpenSans"/>
              </a:rPr>
              <a:t>Historical data is delivered in batches </a:t>
            </a:r>
            <a:r>
              <a:rPr lang="en-CA" b="0" i="0" dirty="0">
                <a:solidFill>
                  <a:srgbClr val="333333"/>
                </a:solidFill>
                <a:effectLst/>
                <a:latin typeface="OpenSans"/>
              </a:rPr>
              <a:t>to the batch layer, and </a:t>
            </a:r>
            <a:r>
              <a:rPr lang="en-CA" b="1" i="0" dirty="0">
                <a:solidFill>
                  <a:srgbClr val="333333"/>
                </a:solidFill>
                <a:effectLst/>
                <a:latin typeface="OpenSans"/>
              </a:rPr>
              <a:t>real-time data is streamed </a:t>
            </a:r>
            <a:r>
              <a:rPr lang="en-CA" b="0" i="0" dirty="0">
                <a:solidFill>
                  <a:srgbClr val="333333"/>
                </a:solidFill>
                <a:effectLst/>
                <a:latin typeface="OpenSans"/>
              </a:rPr>
              <a:t>to a speed layer.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These two layers are then integrated in the serving layer.</a:t>
            </a:r>
          </a:p>
        </p:txBody>
      </p:sp>
      <p:pic>
        <p:nvPicPr>
          <p:cNvPr id="4" name="Picture 3">
            <a:extLst>
              <a:ext uri="{FF2B5EF4-FFF2-40B4-BE49-F238E27FC236}">
                <a16:creationId xmlns:a16="http://schemas.microsoft.com/office/drawing/2014/main" id="{6D2B9C49-F4EE-C0B7-BB83-985AD1F9CC6A}"/>
              </a:ext>
            </a:extLst>
          </p:cNvPr>
          <p:cNvPicPr>
            <a:picLocks noChangeAspect="1"/>
          </p:cNvPicPr>
          <p:nvPr/>
        </p:nvPicPr>
        <p:blipFill>
          <a:blip r:embed="rId2"/>
          <a:stretch>
            <a:fillRect/>
          </a:stretch>
        </p:blipFill>
        <p:spPr>
          <a:xfrm>
            <a:off x="119903" y="0"/>
            <a:ext cx="5524500" cy="3175000"/>
          </a:xfrm>
          <a:prstGeom prst="rect">
            <a:avLst/>
          </a:prstGeom>
        </p:spPr>
      </p:pic>
      <p:sp>
        <p:nvSpPr>
          <p:cNvPr id="7" name="TextBox 6">
            <a:extLst>
              <a:ext uri="{FF2B5EF4-FFF2-40B4-BE49-F238E27FC236}">
                <a16:creationId xmlns:a16="http://schemas.microsoft.com/office/drawing/2014/main" id="{60980DC6-977D-5FEB-D50A-DC904EE10A66}"/>
              </a:ext>
            </a:extLst>
          </p:cNvPr>
          <p:cNvSpPr txBox="1"/>
          <p:nvPr/>
        </p:nvSpPr>
        <p:spPr>
          <a:xfrm>
            <a:off x="119903" y="3429000"/>
            <a:ext cx="6098240" cy="337335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The data stream is used to fill in the </a:t>
            </a:r>
            <a:r>
              <a:rPr lang="en-CA" b="1" i="0" dirty="0">
                <a:solidFill>
                  <a:srgbClr val="333333"/>
                </a:solidFill>
                <a:effectLst/>
                <a:latin typeface="OpenSans"/>
              </a:rPr>
              <a:t>“latency gap” </a:t>
            </a:r>
            <a:r>
              <a:rPr lang="en-CA" b="0" i="0" dirty="0">
                <a:solidFill>
                  <a:srgbClr val="333333"/>
                </a:solidFill>
                <a:effectLst/>
                <a:latin typeface="OpenSans"/>
              </a:rPr>
              <a:t>caused by the processing in the batch layer. </a:t>
            </a:r>
          </a:p>
          <a:p>
            <a:pPr marL="285750" indent="-285750" algn="l">
              <a:lnSpc>
                <a:spcPct val="150000"/>
              </a:lnSpc>
              <a:buFont typeface="Arial" panose="020B0604020202020204" pitchFamily="34" charset="0"/>
              <a:buChar char="•"/>
            </a:pPr>
            <a:r>
              <a:rPr lang="en-CA" b="1" i="0" dirty="0">
                <a:solidFill>
                  <a:srgbClr val="333333"/>
                </a:solidFill>
                <a:effectLst/>
                <a:latin typeface="OpenSans"/>
              </a:rPr>
              <a:t>Lambda</a:t>
            </a:r>
            <a:r>
              <a:rPr lang="en-CA" b="0" i="0" dirty="0">
                <a:solidFill>
                  <a:srgbClr val="333333"/>
                </a:solidFill>
                <a:effectLst/>
                <a:latin typeface="OpenSans"/>
              </a:rPr>
              <a:t> can be used in cases </a:t>
            </a:r>
            <a:r>
              <a:rPr lang="en-CA" b="0" i="0" dirty="0">
                <a:solidFill>
                  <a:schemeClr val="accent2"/>
                </a:solidFill>
                <a:effectLst/>
                <a:latin typeface="OpenSans"/>
              </a:rPr>
              <a:t>where access to earlier data is required but speed is also important</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 </a:t>
            </a:r>
            <a:r>
              <a:rPr lang="en-CA" b="1" i="0" dirty="0">
                <a:solidFill>
                  <a:srgbClr val="333333"/>
                </a:solidFill>
                <a:effectLst/>
                <a:latin typeface="OpenSans"/>
              </a:rPr>
              <a:t>downside</a:t>
            </a:r>
            <a:r>
              <a:rPr lang="en-CA" b="0" i="0" dirty="0">
                <a:solidFill>
                  <a:srgbClr val="333333"/>
                </a:solidFill>
                <a:effectLst/>
                <a:latin typeface="OpenSans"/>
              </a:rPr>
              <a:t> to this approach is the </a:t>
            </a:r>
            <a:r>
              <a:rPr lang="en-CA" b="0" i="0" dirty="0">
                <a:solidFill>
                  <a:schemeClr val="accent2"/>
                </a:solidFill>
                <a:effectLst/>
                <a:latin typeface="OpenSans"/>
              </a:rPr>
              <a:t>complexity </a:t>
            </a:r>
            <a:r>
              <a:rPr lang="en-CA" b="0" i="0" dirty="0">
                <a:solidFill>
                  <a:srgbClr val="333333"/>
                </a:solidFill>
                <a:effectLst/>
                <a:latin typeface="OpenSans"/>
              </a:rPr>
              <a:t>involved in the design.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You usually choose a Lambda architecture when you are aiming for </a:t>
            </a:r>
            <a:r>
              <a:rPr lang="en-CA" b="0" i="0" dirty="0">
                <a:solidFill>
                  <a:schemeClr val="accent2"/>
                </a:solidFill>
                <a:effectLst/>
                <a:latin typeface="OpenSans"/>
              </a:rPr>
              <a:t>accuracy and speed. </a:t>
            </a:r>
          </a:p>
        </p:txBody>
      </p:sp>
      <p:pic>
        <p:nvPicPr>
          <p:cNvPr id="8" name="Picture 7">
            <a:extLst>
              <a:ext uri="{FF2B5EF4-FFF2-40B4-BE49-F238E27FC236}">
                <a16:creationId xmlns:a16="http://schemas.microsoft.com/office/drawing/2014/main" id="{C5219B1A-9D6D-14ED-9BCE-A5C7835AC842}"/>
              </a:ext>
            </a:extLst>
          </p:cNvPr>
          <p:cNvPicPr>
            <a:picLocks noChangeAspect="1"/>
          </p:cNvPicPr>
          <p:nvPr/>
        </p:nvPicPr>
        <p:blipFill>
          <a:blip r:embed="rId3"/>
          <a:stretch>
            <a:fillRect/>
          </a:stretch>
        </p:blipFill>
        <p:spPr>
          <a:xfrm>
            <a:off x="6218143" y="3609788"/>
            <a:ext cx="5765800" cy="2946400"/>
          </a:xfrm>
          <a:prstGeom prst="rect">
            <a:avLst/>
          </a:prstGeom>
        </p:spPr>
      </p:pic>
    </p:spTree>
    <p:extLst>
      <p:ext uri="{BB962C8B-B14F-4D97-AF65-F5344CB8AC3E}">
        <p14:creationId xmlns:p14="http://schemas.microsoft.com/office/powerpoint/2010/main" val="785605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3195E1-6E17-7F9B-9E55-962AB6849F2A}"/>
              </a:ext>
            </a:extLst>
          </p:cNvPr>
          <p:cNvSpPr txBox="1"/>
          <p:nvPr/>
        </p:nvSpPr>
        <p:spPr>
          <a:xfrm>
            <a:off x="5899897" y="303509"/>
            <a:ext cx="6098240" cy="3139321"/>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333333"/>
                </a:solidFill>
                <a:effectLst/>
                <a:latin typeface="OpenSans"/>
              </a:rPr>
              <a:t>You usually choose a Lambda architecture when you are aiming for accuracy and speed. </a:t>
            </a:r>
          </a:p>
          <a:p>
            <a:pPr marL="285750" indent="-285750" algn="l">
              <a:buFont typeface="Arial" panose="020B0604020202020204" pitchFamily="34" charset="0"/>
              <a:buChar char="•"/>
            </a:pPr>
            <a:r>
              <a:rPr lang="en-CA" b="1" i="0" dirty="0">
                <a:solidFill>
                  <a:srgbClr val="333333"/>
                </a:solidFill>
                <a:effectLst/>
                <a:latin typeface="OpenSans"/>
              </a:rPr>
              <a:t>Example use cases</a:t>
            </a:r>
            <a:r>
              <a:rPr lang="en-CA" b="0" i="0" dirty="0">
                <a:solidFill>
                  <a:srgbClr val="333333"/>
                </a:solidFill>
                <a:effectLst/>
                <a:latin typeface="OpenSans"/>
              </a:rPr>
              <a:t> for batch data pipelines include: </a:t>
            </a:r>
          </a:p>
          <a:p>
            <a:pPr marL="342900" indent="-342900" algn="l">
              <a:buFont typeface="+mj-lt"/>
              <a:buAutoNum type="arabicPeriod"/>
            </a:pPr>
            <a:r>
              <a:rPr lang="en-CA" b="0" i="0" dirty="0">
                <a:solidFill>
                  <a:srgbClr val="333333"/>
                </a:solidFill>
                <a:effectLst/>
                <a:latin typeface="OpenSans"/>
              </a:rPr>
              <a:t>Periodic data backups. </a:t>
            </a:r>
          </a:p>
          <a:p>
            <a:pPr marL="342900" indent="-342900" algn="l">
              <a:buFont typeface="+mj-lt"/>
              <a:buAutoNum type="arabicPeriod"/>
            </a:pPr>
            <a:r>
              <a:rPr lang="en-CA" b="0" i="0" dirty="0">
                <a:solidFill>
                  <a:srgbClr val="333333"/>
                </a:solidFill>
                <a:effectLst/>
                <a:latin typeface="OpenSans"/>
              </a:rPr>
              <a:t>And transaction history loading. </a:t>
            </a:r>
          </a:p>
          <a:p>
            <a:pPr marL="342900" indent="-342900" algn="l">
              <a:buFont typeface="+mj-lt"/>
              <a:buAutoNum type="arabicPeriod"/>
            </a:pPr>
            <a:r>
              <a:rPr lang="en-CA" b="0" i="0" dirty="0">
                <a:solidFill>
                  <a:srgbClr val="333333"/>
                </a:solidFill>
                <a:effectLst/>
                <a:latin typeface="OpenSans"/>
              </a:rPr>
              <a:t>Processing of customer orders and billing. </a:t>
            </a:r>
          </a:p>
          <a:p>
            <a:pPr marL="342900" indent="-342900" algn="l">
              <a:buFont typeface="+mj-lt"/>
              <a:buAutoNum type="arabicPeriod"/>
            </a:pPr>
            <a:r>
              <a:rPr lang="en-CA" b="0" i="0" dirty="0">
                <a:solidFill>
                  <a:srgbClr val="333333"/>
                </a:solidFill>
                <a:effectLst/>
                <a:latin typeface="OpenSans"/>
              </a:rPr>
              <a:t>Data modelling on slowly varying data. </a:t>
            </a:r>
          </a:p>
          <a:p>
            <a:pPr marL="342900" indent="-342900" algn="l">
              <a:buFont typeface="+mj-lt"/>
              <a:buAutoNum type="arabicPeriod"/>
            </a:pPr>
            <a:r>
              <a:rPr lang="en-CA" b="0" i="0" dirty="0">
                <a:solidFill>
                  <a:srgbClr val="333333"/>
                </a:solidFill>
                <a:effectLst/>
                <a:latin typeface="OpenSans"/>
              </a:rPr>
              <a:t>Mid- to long-range sales forecasting and weather forecasting. </a:t>
            </a:r>
          </a:p>
          <a:p>
            <a:pPr marL="342900" indent="-342900" algn="l">
              <a:buFont typeface="+mj-lt"/>
              <a:buAutoNum type="arabicPeriod"/>
            </a:pPr>
            <a:r>
              <a:rPr lang="en-CA" b="0" i="0" dirty="0">
                <a:solidFill>
                  <a:srgbClr val="333333"/>
                </a:solidFill>
                <a:effectLst/>
                <a:latin typeface="OpenSans"/>
              </a:rPr>
              <a:t>Analysis of historical data. </a:t>
            </a:r>
          </a:p>
          <a:p>
            <a:pPr marL="342900" indent="-342900" algn="l">
              <a:buFont typeface="+mj-lt"/>
              <a:buAutoNum type="arabicPeriod"/>
            </a:pPr>
            <a:r>
              <a:rPr lang="en-CA" b="0" i="0" dirty="0">
                <a:solidFill>
                  <a:srgbClr val="333333"/>
                </a:solidFill>
                <a:effectLst/>
                <a:latin typeface="OpenSans"/>
              </a:rPr>
              <a:t>Diagnostic medical image processing.</a:t>
            </a:r>
          </a:p>
        </p:txBody>
      </p:sp>
      <p:pic>
        <p:nvPicPr>
          <p:cNvPr id="4" name="Picture 3">
            <a:extLst>
              <a:ext uri="{FF2B5EF4-FFF2-40B4-BE49-F238E27FC236}">
                <a16:creationId xmlns:a16="http://schemas.microsoft.com/office/drawing/2014/main" id="{11AE2E6F-96A6-369B-90A1-0762E8AF3F30}"/>
              </a:ext>
            </a:extLst>
          </p:cNvPr>
          <p:cNvPicPr>
            <a:picLocks noChangeAspect="1"/>
          </p:cNvPicPr>
          <p:nvPr/>
        </p:nvPicPr>
        <p:blipFill>
          <a:blip r:embed="rId2"/>
          <a:stretch>
            <a:fillRect/>
          </a:stretch>
        </p:blipFill>
        <p:spPr>
          <a:xfrm>
            <a:off x="0" y="1"/>
            <a:ext cx="5663657" cy="3307976"/>
          </a:xfrm>
          <a:prstGeom prst="rect">
            <a:avLst/>
          </a:prstGeom>
        </p:spPr>
      </p:pic>
      <p:sp>
        <p:nvSpPr>
          <p:cNvPr id="6" name="TextBox 5">
            <a:extLst>
              <a:ext uri="{FF2B5EF4-FFF2-40B4-BE49-F238E27FC236}">
                <a16:creationId xmlns:a16="http://schemas.microsoft.com/office/drawing/2014/main" id="{038180B1-628B-FE39-80B4-A45E2F3DB754}"/>
              </a:ext>
            </a:extLst>
          </p:cNvPr>
          <p:cNvSpPr txBox="1"/>
          <p:nvPr/>
        </p:nvSpPr>
        <p:spPr>
          <a:xfrm>
            <a:off x="171449" y="3655857"/>
            <a:ext cx="9012891" cy="369332"/>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333333"/>
                </a:solidFill>
                <a:effectLst/>
                <a:latin typeface="OpenSans"/>
              </a:rPr>
              <a:t>Use cases for streaming data pipelines are on the rise, and include cases such as </a:t>
            </a:r>
          </a:p>
        </p:txBody>
      </p:sp>
      <p:pic>
        <p:nvPicPr>
          <p:cNvPr id="7" name="Picture 6">
            <a:extLst>
              <a:ext uri="{FF2B5EF4-FFF2-40B4-BE49-F238E27FC236}">
                <a16:creationId xmlns:a16="http://schemas.microsoft.com/office/drawing/2014/main" id="{DA14BF85-FA51-00D8-A32E-22C8DBA8BAD6}"/>
              </a:ext>
            </a:extLst>
          </p:cNvPr>
          <p:cNvPicPr>
            <a:picLocks noChangeAspect="1"/>
          </p:cNvPicPr>
          <p:nvPr/>
        </p:nvPicPr>
        <p:blipFill>
          <a:blip r:embed="rId3"/>
          <a:stretch>
            <a:fillRect/>
          </a:stretch>
        </p:blipFill>
        <p:spPr>
          <a:xfrm>
            <a:off x="1132914" y="4509595"/>
            <a:ext cx="5136776" cy="2270506"/>
          </a:xfrm>
          <a:prstGeom prst="rect">
            <a:avLst/>
          </a:prstGeom>
        </p:spPr>
      </p:pic>
      <p:pic>
        <p:nvPicPr>
          <p:cNvPr id="8" name="Picture 7">
            <a:extLst>
              <a:ext uri="{FF2B5EF4-FFF2-40B4-BE49-F238E27FC236}">
                <a16:creationId xmlns:a16="http://schemas.microsoft.com/office/drawing/2014/main" id="{365305A9-5F81-870D-4493-FE5F431FC48F}"/>
              </a:ext>
            </a:extLst>
          </p:cNvPr>
          <p:cNvPicPr>
            <a:picLocks noChangeAspect="1"/>
          </p:cNvPicPr>
          <p:nvPr/>
        </p:nvPicPr>
        <p:blipFill>
          <a:blip r:embed="rId4"/>
          <a:stretch>
            <a:fillRect/>
          </a:stretch>
        </p:blipFill>
        <p:spPr>
          <a:xfrm>
            <a:off x="6413125" y="3979022"/>
            <a:ext cx="5429251" cy="2801079"/>
          </a:xfrm>
          <a:prstGeom prst="rect">
            <a:avLst/>
          </a:prstGeom>
        </p:spPr>
      </p:pic>
    </p:spTree>
    <p:extLst>
      <p:ext uri="{BB962C8B-B14F-4D97-AF65-F5344CB8AC3E}">
        <p14:creationId xmlns:p14="http://schemas.microsoft.com/office/powerpoint/2010/main" val="3076269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EA6CA7-52D6-5695-9620-4CAB3FBB240A}"/>
              </a:ext>
            </a:extLst>
          </p:cNvPr>
          <p:cNvSpPr txBox="1"/>
          <p:nvPr/>
        </p:nvSpPr>
        <p:spPr>
          <a:xfrm>
            <a:off x="279026" y="119570"/>
            <a:ext cx="11912974" cy="160043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1F1F1F"/>
                </a:solidFill>
                <a:effectLst/>
                <a:latin typeface="OpenSans"/>
              </a:rPr>
              <a:t>ETL Techniques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F1F1F"/>
                </a:solidFill>
                <a:effectLst/>
                <a:latin typeface="var(--cds-font-family-source-sans-pro)"/>
              </a:rPr>
              <a:t>ETL stands for Extract, Transform, and Load, and refers to the process of curating data from multiple sources, conforming it to a unified data format or structure, and loading the transformed data into its new environment. </a:t>
            </a:r>
            <a:endParaRPr kumimoji="0" lang="en-US" altLang="en-US" sz="1800" b="0" i="0" u="none" strike="noStrike" cap="none" normalizeH="0" baseline="0" dirty="0">
              <a:ln>
                <a:noFill/>
              </a:ln>
              <a:solidFill>
                <a:srgbClr val="1F1F1F"/>
              </a:solidFill>
              <a:effectLst/>
              <a:latin typeface="Open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F1F1F"/>
                </a:solidFill>
                <a:effectLst/>
                <a:latin typeface="var(--cds-font-family-source-sans-pro)"/>
              </a:rPr>
              <a:t> </a:t>
            </a:r>
            <a:endParaRPr kumimoji="0" lang="en-US" altLang="en-US" sz="1800" b="0" i="0" u="none" strike="noStrike" cap="none" normalizeH="0" baseline="0" dirty="0">
              <a:ln>
                <a:noFill/>
              </a:ln>
              <a:solidFill>
                <a:srgbClr val="1F1F1F"/>
              </a:solidFill>
              <a:effectLst/>
              <a:latin typeface="OpenSans"/>
            </a:endParaRPr>
          </a:p>
        </p:txBody>
      </p:sp>
      <p:sp>
        <p:nvSpPr>
          <p:cNvPr id="5" name="TextBox 4">
            <a:extLst>
              <a:ext uri="{FF2B5EF4-FFF2-40B4-BE49-F238E27FC236}">
                <a16:creationId xmlns:a16="http://schemas.microsoft.com/office/drawing/2014/main" id="{463F8EA4-6545-9BA4-E8DE-8EC1D359067E}"/>
              </a:ext>
            </a:extLst>
          </p:cNvPr>
          <p:cNvSpPr txBox="1"/>
          <p:nvPr/>
        </p:nvSpPr>
        <p:spPr>
          <a:xfrm>
            <a:off x="134471" y="5934670"/>
            <a:ext cx="12057529"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rgbClr val="1F1F1F"/>
                </a:solidFill>
                <a:effectLst/>
                <a:latin typeface="var(--cds-font-family-source-sans-pro)"/>
              </a:rPr>
              <a:t>Fig. 1. ETL is an acronym used to describe the main processes behind a data pipeline design methodology that stands for Extract-Transform-Load. Data is extracted from disparate sources to an intermediate staging area where it is integrated and prepared for loading into a destination such as a data warehouse.</a:t>
            </a:r>
            <a:r>
              <a:rPr kumimoji="0" lang="en-US" altLang="en-US" sz="1800" b="0" i="0" u="none" strike="noStrike" cap="none" normalizeH="0" baseline="0" dirty="0">
                <a:ln>
                  <a:noFill/>
                </a:ln>
                <a:solidFill>
                  <a:srgbClr val="1F1F1F"/>
                </a:solidFill>
                <a:effectLst/>
                <a:latin typeface="var(--cds-font-family-source-sans-pro)"/>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6" name="Picture 2">
            <a:extLst>
              <a:ext uri="{FF2B5EF4-FFF2-40B4-BE49-F238E27FC236}">
                <a16:creationId xmlns:a16="http://schemas.microsoft.com/office/drawing/2014/main" id="{9DB07B53-E23F-56DF-AF91-59668F826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815" y="1720007"/>
            <a:ext cx="7528938" cy="3722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612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B71FB2-083F-19FC-BFA0-351B60D06619}"/>
              </a:ext>
            </a:extLst>
          </p:cNvPr>
          <p:cNvPicPr>
            <a:picLocks noChangeAspect="1"/>
          </p:cNvPicPr>
          <p:nvPr/>
        </p:nvPicPr>
        <p:blipFill>
          <a:blip r:embed="rId2"/>
          <a:stretch>
            <a:fillRect/>
          </a:stretch>
        </p:blipFill>
        <p:spPr>
          <a:xfrm>
            <a:off x="930281" y="1584698"/>
            <a:ext cx="8452031" cy="3688603"/>
          </a:xfrm>
          <a:prstGeom prst="rect">
            <a:avLst/>
          </a:prstGeom>
        </p:spPr>
      </p:pic>
    </p:spTree>
    <p:extLst>
      <p:ext uri="{BB962C8B-B14F-4D97-AF65-F5344CB8AC3E}">
        <p14:creationId xmlns:p14="http://schemas.microsoft.com/office/powerpoint/2010/main" val="1072670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CC0261-F52C-0A07-2337-E9DB1F952631}"/>
              </a:ext>
            </a:extLst>
          </p:cNvPr>
          <p:cNvSpPr txBox="1"/>
          <p:nvPr/>
        </p:nvSpPr>
        <p:spPr>
          <a:xfrm>
            <a:off x="3576917" y="470648"/>
            <a:ext cx="5347939" cy="523220"/>
          </a:xfrm>
          <a:prstGeom prst="rect">
            <a:avLst/>
          </a:prstGeom>
          <a:noFill/>
        </p:spPr>
        <p:txBody>
          <a:bodyPr wrap="none" rtlCol="0">
            <a:spAutoFit/>
          </a:bodyPr>
          <a:lstStyle/>
          <a:p>
            <a:r>
              <a:rPr lang="en-US" sz="2800" b="1" u="sng" dirty="0"/>
              <a:t>Data Pipeline Tools &amp; Technologies</a:t>
            </a:r>
          </a:p>
        </p:txBody>
      </p:sp>
      <p:sp>
        <p:nvSpPr>
          <p:cNvPr id="4" name="TextBox 3">
            <a:extLst>
              <a:ext uri="{FF2B5EF4-FFF2-40B4-BE49-F238E27FC236}">
                <a16:creationId xmlns:a16="http://schemas.microsoft.com/office/drawing/2014/main" id="{6A370C1D-2AC2-4767-28F4-BC13F3E8C0DE}"/>
              </a:ext>
            </a:extLst>
          </p:cNvPr>
          <p:cNvSpPr txBox="1"/>
          <p:nvPr/>
        </p:nvSpPr>
        <p:spPr>
          <a:xfrm>
            <a:off x="3049121" y="2967335"/>
            <a:ext cx="6098240" cy="923330"/>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333333"/>
                </a:solidFill>
                <a:effectLst/>
                <a:latin typeface="OpenSans"/>
              </a:rPr>
              <a:t>Discuss data pipeline technologies. </a:t>
            </a:r>
          </a:p>
          <a:p>
            <a:pPr marL="285750" indent="-285750" algn="l">
              <a:buFont typeface="Arial" panose="020B0604020202020204" pitchFamily="34" charset="0"/>
              <a:buChar char="•"/>
            </a:pPr>
            <a:r>
              <a:rPr lang="en-CA" b="0" i="0" dirty="0">
                <a:solidFill>
                  <a:srgbClr val="333333"/>
                </a:solidFill>
                <a:effectLst/>
                <a:latin typeface="OpenSans"/>
              </a:rPr>
              <a:t>List open source and enterprise ETL and ELT tools, and </a:t>
            </a:r>
          </a:p>
          <a:p>
            <a:pPr marL="285750" indent="-285750" algn="l">
              <a:buFont typeface="Arial" panose="020B0604020202020204" pitchFamily="34" charset="0"/>
              <a:buChar char="•"/>
            </a:pPr>
            <a:r>
              <a:rPr lang="en-CA" b="0" i="0" dirty="0">
                <a:solidFill>
                  <a:srgbClr val="333333"/>
                </a:solidFill>
                <a:effectLst/>
                <a:latin typeface="OpenSans"/>
              </a:rPr>
              <a:t>List streaming data pipeline tools. </a:t>
            </a:r>
          </a:p>
        </p:txBody>
      </p:sp>
    </p:spTree>
    <p:extLst>
      <p:ext uri="{BB962C8B-B14F-4D97-AF65-F5344CB8AC3E}">
        <p14:creationId xmlns:p14="http://schemas.microsoft.com/office/powerpoint/2010/main" val="2949266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045B47-0B78-1DB0-78C0-F7147B23C94B}"/>
              </a:ext>
            </a:extLst>
          </p:cNvPr>
          <p:cNvPicPr>
            <a:picLocks noChangeAspect="1"/>
          </p:cNvPicPr>
          <p:nvPr/>
        </p:nvPicPr>
        <p:blipFill>
          <a:blip r:embed="rId2"/>
          <a:stretch>
            <a:fillRect/>
          </a:stretch>
        </p:blipFill>
        <p:spPr>
          <a:xfrm>
            <a:off x="234575" y="274544"/>
            <a:ext cx="6457009" cy="3154456"/>
          </a:xfrm>
          <a:prstGeom prst="rect">
            <a:avLst/>
          </a:prstGeom>
        </p:spPr>
      </p:pic>
      <p:pic>
        <p:nvPicPr>
          <p:cNvPr id="3" name="Picture 2">
            <a:extLst>
              <a:ext uri="{FF2B5EF4-FFF2-40B4-BE49-F238E27FC236}">
                <a16:creationId xmlns:a16="http://schemas.microsoft.com/office/drawing/2014/main" id="{C06533F5-C42D-8C4C-4941-86B9B81663F0}"/>
              </a:ext>
            </a:extLst>
          </p:cNvPr>
          <p:cNvPicPr>
            <a:picLocks noChangeAspect="1"/>
          </p:cNvPicPr>
          <p:nvPr/>
        </p:nvPicPr>
        <p:blipFill>
          <a:blip r:embed="rId3"/>
          <a:stretch>
            <a:fillRect/>
          </a:stretch>
        </p:blipFill>
        <p:spPr>
          <a:xfrm>
            <a:off x="5244353" y="3556348"/>
            <a:ext cx="6947647" cy="3301652"/>
          </a:xfrm>
          <a:prstGeom prst="rect">
            <a:avLst/>
          </a:prstGeom>
        </p:spPr>
      </p:pic>
    </p:spTree>
    <p:extLst>
      <p:ext uri="{BB962C8B-B14F-4D97-AF65-F5344CB8AC3E}">
        <p14:creationId xmlns:p14="http://schemas.microsoft.com/office/powerpoint/2010/main" val="334655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8B2D0-92D8-DC2A-DC44-9734668916AB}"/>
              </a:ext>
            </a:extLst>
          </p:cNvPr>
          <p:cNvSpPr txBox="1"/>
          <p:nvPr/>
        </p:nvSpPr>
        <p:spPr>
          <a:xfrm>
            <a:off x="5657849" y="107192"/>
            <a:ext cx="6378763" cy="337650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Apache Airflow, another package based on the Python programming language, is a highly versatile and well-known example of an open-source “</a:t>
            </a:r>
            <a:r>
              <a:rPr lang="en-CA" sz="1600" b="1" i="0" dirty="0">
                <a:solidFill>
                  <a:srgbClr val="333333"/>
                </a:solidFill>
                <a:effectLst/>
                <a:latin typeface="OpenSans"/>
              </a:rPr>
              <a:t>configuration as code” </a:t>
            </a:r>
            <a:r>
              <a:rPr lang="en-CA" sz="1600" b="0" i="0" dirty="0">
                <a:solidFill>
                  <a:srgbClr val="333333"/>
                </a:solidFill>
                <a:effectLst/>
                <a:latin typeface="OpenSans"/>
              </a:rPr>
              <a:t>data pipeline platform.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Apache Airflow was </a:t>
            </a:r>
            <a:r>
              <a:rPr lang="en-CA" sz="1600" b="1" i="0" dirty="0">
                <a:solidFill>
                  <a:srgbClr val="333333"/>
                </a:solidFill>
                <a:effectLst/>
                <a:latin typeface="OpenSans"/>
              </a:rPr>
              <a:t>open-sourced by Airbnb, </a:t>
            </a:r>
            <a:r>
              <a:rPr lang="en-CA" sz="1600" b="0" i="0" dirty="0">
                <a:solidFill>
                  <a:srgbClr val="333333"/>
                </a:solidFill>
                <a:effectLst/>
                <a:latin typeface="OpenSans"/>
              </a:rPr>
              <a:t>and was created to </a:t>
            </a:r>
            <a:r>
              <a:rPr lang="en-CA" sz="1600" b="0" i="0" dirty="0">
                <a:solidFill>
                  <a:schemeClr val="accent2"/>
                </a:solidFill>
                <a:effectLst/>
                <a:latin typeface="OpenSans"/>
              </a:rPr>
              <a:t>programmatically author, schedule, and monitor data pipeline workflows.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was designed to be scalable, and can handle an arbitrary number of parallel compute nodes, and Airflow </a:t>
            </a:r>
            <a:r>
              <a:rPr lang="en-CA" sz="1600" b="1" i="0" dirty="0">
                <a:solidFill>
                  <a:srgbClr val="333333"/>
                </a:solidFill>
                <a:effectLst/>
                <a:latin typeface="OpenSans"/>
              </a:rPr>
              <a:t>integrates</a:t>
            </a:r>
            <a:r>
              <a:rPr lang="en-CA" sz="1600" b="0" i="0" dirty="0">
                <a:solidFill>
                  <a:srgbClr val="333333"/>
                </a:solidFill>
                <a:effectLst/>
                <a:latin typeface="OpenSans"/>
              </a:rPr>
              <a:t> with most cloud platforms, including </a:t>
            </a:r>
            <a:r>
              <a:rPr lang="en-CA" sz="1600" b="1" i="0" dirty="0">
                <a:solidFill>
                  <a:srgbClr val="333333"/>
                </a:solidFill>
                <a:effectLst/>
                <a:latin typeface="OpenSans"/>
              </a:rPr>
              <a:t>AWS, IBM, Google Cloud, and Microsoft Azure</a:t>
            </a:r>
            <a:r>
              <a:rPr lang="en-CA" sz="1600" b="0" i="0" dirty="0">
                <a:solidFill>
                  <a:srgbClr val="333333"/>
                </a:solidFill>
                <a:effectLst/>
                <a:latin typeface="OpenSans"/>
              </a:rPr>
              <a:t>.</a:t>
            </a:r>
          </a:p>
        </p:txBody>
      </p:sp>
      <p:pic>
        <p:nvPicPr>
          <p:cNvPr id="4" name="Picture 3">
            <a:extLst>
              <a:ext uri="{FF2B5EF4-FFF2-40B4-BE49-F238E27FC236}">
                <a16:creationId xmlns:a16="http://schemas.microsoft.com/office/drawing/2014/main" id="{F91EBD0C-0FED-A4FB-0B22-6BB27569F7BC}"/>
              </a:ext>
            </a:extLst>
          </p:cNvPr>
          <p:cNvPicPr>
            <a:picLocks noChangeAspect="1"/>
          </p:cNvPicPr>
          <p:nvPr/>
        </p:nvPicPr>
        <p:blipFill>
          <a:blip r:embed="rId2"/>
          <a:stretch>
            <a:fillRect/>
          </a:stretch>
        </p:blipFill>
        <p:spPr>
          <a:xfrm>
            <a:off x="155387" y="366805"/>
            <a:ext cx="5357907" cy="2847042"/>
          </a:xfrm>
          <a:prstGeom prst="rect">
            <a:avLst/>
          </a:prstGeom>
        </p:spPr>
      </p:pic>
      <p:sp>
        <p:nvSpPr>
          <p:cNvPr id="6" name="TextBox 5">
            <a:extLst>
              <a:ext uri="{FF2B5EF4-FFF2-40B4-BE49-F238E27FC236}">
                <a16:creationId xmlns:a16="http://schemas.microsoft.com/office/drawing/2014/main" id="{A53764FE-740A-60E1-35F4-8FC445C8D819}"/>
              </a:ext>
            </a:extLst>
          </p:cNvPr>
          <p:cNvSpPr txBox="1"/>
          <p:nvPr/>
        </p:nvSpPr>
        <p:spPr>
          <a:xfrm>
            <a:off x="29321" y="3686700"/>
            <a:ext cx="6678708" cy="264425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Talend Open Studio is yet another open source data pipeline development and deployment platform.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Talend Open Studio supports </a:t>
            </a:r>
            <a:r>
              <a:rPr lang="en-CA" sz="1400" b="1" i="0" dirty="0">
                <a:solidFill>
                  <a:srgbClr val="333333"/>
                </a:solidFill>
                <a:effectLst/>
                <a:latin typeface="OpenSans"/>
              </a:rPr>
              <a:t>big data migration, data warehousing, and profiling,</a:t>
            </a:r>
            <a:r>
              <a:rPr lang="en-CA" sz="1400" b="0" i="0" dirty="0">
                <a:solidFill>
                  <a:srgbClr val="333333"/>
                </a:solidFill>
                <a:effectLst/>
                <a:latin typeface="OpenSans"/>
              </a:rPr>
              <a:t> and it includes </a:t>
            </a:r>
            <a:r>
              <a:rPr lang="en-CA" sz="1400" b="1" i="0" dirty="0">
                <a:solidFill>
                  <a:srgbClr val="333333"/>
                </a:solidFill>
                <a:effectLst/>
                <a:latin typeface="OpenSans"/>
              </a:rPr>
              <a:t>collaboration, monitoring, and scheduling capabilities.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also has an interactive </a:t>
            </a:r>
            <a:r>
              <a:rPr lang="en-CA" sz="1400" b="0" i="0" dirty="0">
                <a:solidFill>
                  <a:schemeClr val="accent2"/>
                </a:solidFill>
                <a:effectLst/>
                <a:latin typeface="OpenSans"/>
              </a:rPr>
              <a:t>drag and drop GUI, </a:t>
            </a:r>
            <a:r>
              <a:rPr lang="en-CA" sz="1400" b="0" i="0" dirty="0">
                <a:solidFill>
                  <a:srgbClr val="333333"/>
                </a:solidFill>
                <a:effectLst/>
                <a:latin typeface="OpenSans"/>
              </a:rPr>
              <a:t>which allows you to </a:t>
            </a:r>
            <a:r>
              <a:rPr lang="en-CA" sz="1400" b="0" i="0" dirty="0">
                <a:solidFill>
                  <a:schemeClr val="accent2"/>
                </a:solidFill>
                <a:effectLst/>
                <a:latin typeface="OpenSans"/>
              </a:rPr>
              <a:t>create ETL pipelines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There is </a:t>
            </a:r>
            <a:r>
              <a:rPr lang="en-CA" sz="1400" b="0" i="0" dirty="0">
                <a:solidFill>
                  <a:schemeClr val="accent2"/>
                </a:solidFill>
                <a:effectLst/>
                <a:latin typeface="OpenSans"/>
              </a:rPr>
              <a:t>no need to write code</a:t>
            </a:r>
            <a:r>
              <a:rPr lang="en-CA" sz="1400" b="0" i="0" dirty="0">
                <a:solidFill>
                  <a:srgbClr val="333333"/>
                </a:solidFill>
                <a:effectLst/>
                <a:latin typeface="OpenSans"/>
              </a:rPr>
              <a:t>, as </a:t>
            </a:r>
            <a:r>
              <a:rPr lang="en-CA" sz="1400" b="1" i="0" dirty="0">
                <a:solidFill>
                  <a:srgbClr val="333333"/>
                </a:solidFill>
                <a:effectLst/>
                <a:latin typeface="OpenSans"/>
              </a:rPr>
              <a:t>Java code is automatically generated</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It also connects to many data warehouses, such as Google sheets, RDBMS, IBM db2, and Oracle.</a:t>
            </a:r>
          </a:p>
        </p:txBody>
      </p:sp>
      <p:pic>
        <p:nvPicPr>
          <p:cNvPr id="7" name="Picture 6">
            <a:extLst>
              <a:ext uri="{FF2B5EF4-FFF2-40B4-BE49-F238E27FC236}">
                <a16:creationId xmlns:a16="http://schemas.microsoft.com/office/drawing/2014/main" id="{A84D1232-26FD-BF61-D9B0-8F128501AA3A}"/>
              </a:ext>
            </a:extLst>
          </p:cNvPr>
          <p:cNvPicPr>
            <a:picLocks noChangeAspect="1"/>
          </p:cNvPicPr>
          <p:nvPr/>
        </p:nvPicPr>
        <p:blipFill>
          <a:blip r:embed="rId3"/>
          <a:stretch>
            <a:fillRect/>
          </a:stretch>
        </p:blipFill>
        <p:spPr>
          <a:xfrm>
            <a:off x="6831106" y="4061012"/>
            <a:ext cx="5331573" cy="2283385"/>
          </a:xfrm>
          <a:prstGeom prst="rect">
            <a:avLst/>
          </a:prstGeom>
        </p:spPr>
      </p:pic>
    </p:spTree>
    <p:extLst>
      <p:ext uri="{BB962C8B-B14F-4D97-AF65-F5344CB8AC3E}">
        <p14:creationId xmlns:p14="http://schemas.microsoft.com/office/powerpoint/2010/main" val="913757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FF4C8D-328E-FD69-78A1-166D2E17217B}"/>
              </a:ext>
            </a:extLst>
          </p:cNvPr>
          <p:cNvSpPr txBox="1"/>
          <p:nvPr/>
        </p:nvSpPr>
        <p:spPr>
          <a:xfrm>
            <a:off x="5601493" y="100444"/>
            <a:ext cx="6592747" cy="226850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Amongst the many enterprise data pipeline tools, AWS Glue is a fully managed ETL service that makes it easy for you to prepare and load your data for analytics.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Glue crawls your data sources to discover data formats, and suggests schemas to store your data, and you can quickly create and run an ETL job using the AWS Console.</a:t>
            </a:r>
          </a:p>
        </p:txBody>
      </p:sp>
      <p:pic>
        <p:nvPicPr>
          <p:cNvPr id="4" name="Picture 3">
            <a:extLst>
              <a:ext uri="{FF2B5EF4-FFF2-40B4-BE49-F238E27FC236}">
                <a16:creationId xmlns:a16="http://schemas.microsoft.com/office/drawing/2014/main" id="{C9D009A1-5981-B896-1861-14DD431C5898}"/>
              </a:ext>
            </a:extLst>
          </p:cNvPr>
          <p:cNvPicPr>
            <a:picLocks noChangeAspect="1"/>
          </p:cNvPicPr>
          <p:nvPr/>
        </p:nvPicPr>
        <p:blipFill>
          <a:blip r:embed="rId2"/>
          <a:stretch>
            <a:fillRect/>
          </a:stretch>
        </p:blipFill>
        <p:spPr>
          <a:xfrm>
            <a:off x="143434" y="14772"/>
            <a:ext cx="5458059" cy="2268506"/>
          </a:xfrm>
          <a:prstGeom prst="rect">
            <a:avLst/>
          </a:prstGeom>
        </p:spPr>
      </p:pic>
      <p:pic>
        <p:nvPicPr>
          <p:cNvPr id="5" name="Picture 4">
            <a:extLst>
              <a:ext uri="{FF2B5EF4-FFF2-40B4-BE49-F238E27FC236}">
                <a16:creationId xmlns:a16="http://schemas.microsoft.com/office/drawing/2014/main" id="{79BA54F8-61F8-403D-C06A-591437FB2DFC}"/>
              </a:ext>
            </a:extLst>
          </p:cNvPr>
          <p:cNvPicPr>
            <a:picLocks noChangeAspect="1"/>
          </p:cNvPicPr>
          <p:nvPr/>
        </p:nvPicPr>
        <p:blipFill>
          <a:blip r:embed="rId3"/>
          <a:stretch>
            <a:fillRect/>
          </a:stretch>
        </p:blipFill>
        <p:spPr>
          <a:xfrm>
            <a:off x="143435" y="2829082"/>
            <a:ext cx="5131466" cy="2348035"/>
          </a:xfrm>
          <a:prstGeom prst="rect">
            <a:avLst/>
          </a:prstGeom>
        </p:spPr>
      </p:pic>
      <p:sp>
        <p:nvSpPr>
          <p:cNvPr id="7" name="TextBox 6">
            <a:extLst>
              <a:ext uri="{FF2B5EF4-FFF2-40B4-BE49-F238E27FC236}">
                <a16:creationId xmlns:a16="http://schemas.microsoft.com/office/drawing/2014/main" id="{EE359EA6-A0E2-0BE5-666E-94172962E483}"/>
              </a:ext>
            </a:extLst>
          </p:cNvPr>
          <p:cNvSpPr txBox="1"/>
          <p:nvPr/>
        </p:nvSpPr>
        <p:spPr>
          <a:xfrm>
            <a:off x="5407959" y="2545140"/>
            <a:ext cx="6640606" cy="300717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 Panoply is another enterprise solution, but its </a:t>
            </a:r>
            <a:r>
              <a:rPr lang="en-CA" sz="1600" b="1" i="0" dirty="0">
                <a:solidFill>
                  <a:srgbClr val="333333"/>
                </a:solidFill>
                <a:effectLst/>
                <a:latin typeface="OpenSans"/>
              </a:rPr>
              <a:t>focus is on ELT rather </a:t>
            </a:r>
            <a:r>
              <a:rPr lang="en-CA" sz="1600" b="0" i="0" dirty="0">
                <a:solidFill>
                  <a:srgbClr val="333333"/>
                </a:solidFill>
                <a:effectLst/>
                <a:latin typeface="OpenSans"/>
              </a:rPr>
              <a:t>than ETL.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handles </a:t>
            </a:r>
            <a:r>
              <a:rPr lang="en-CA" sz="1600" b="0" i="0" dirty="0">
                <a:solidFill>
                  <a:schemeClr val="accent2"/>
                </a:solidFill>
                <a:effectLst/>
                <a:latin typeface="OpenSans"/>
              </a:rPr>
              <a:t>data connection and integration without code</a:t>
            </a:r>
            <a:r>
              <a:rPr lang="en-CA" sz="1600" b="0" i="0" dirty="0">
                <a:solidFill>
                  <a:srgbClr val="333333"/>
                </a:solidFill>
                <a:effectLst/>
                <a:latin typeface="OpenSans"/>
              </a:rPr>
              <a:t>, and comes with </a:t>
            </a:r>
            <a:r>
              <a:rPr lang="en-CA" sz="1600" b="1" i="0" dirty="0">
                <a:solidFill>
                  <a:srgbClr val="333333"/>
                </a:solidFill>
                <a:effectLst/>
                <a:latin typeface="OpenSans"/>
              </a:rPr>
              <a:t>SQL functionality </a:t>
            </a:r>
            <a:r>
              <a:rPr lang="en-CA" sz="1600" b="0" i="0" dirty="0">
                <a:solidFill>
                  <a:srgbClr val="333333"/>
                </a:solidFill>
                <a:effectLst/>
                <a:latin typeface="OpenSans"/>
              </a:rPr>
              <a:t>so you can generate </a:t>
            </a:r>
            <a:r>
              <a:rPr lang="en-CA" sz="1600" b="1" i="0" dirty="0">
                <a:solidFill>
                  <a:srgbClr val="333333"/>
                </a:solidFill>
                <a:effectLst/>
                <a:latin typeface="OpenSans"/>
              </a:rPr>
              <a:t>views o</a:t>
            </a:r>
            <a:r>
              <a:rPr lang="en-CA" sz="1600" b="0" i="0" dirty="0">
                <a:solidFill>
                  <a:srgbClr val="333333"/>
                </a:solidFill>
                <a:effectLst/>
                <a:latin typeface="OpenSans"/>
              </a:rPr>
              <a:t>f your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frees your time to focus on data analysis rather than optimizing your data pipeline.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Panoply also integrates with many dashboard and BI tools, including Tableau and </a:t>
            </a:r>
            <a:r>
              <a:rPr lang="en-CA" sz="1600" b="0" i="0" dirty="0" err="1">
                <a:solidFill>
                  <a:srgbClr val="333333"/>
                </a:solidFill>
                <a:effectLst/>
                <a:latin typeface="OpenSans"/>
              </a:rPr>
              <a:t>PowerBI</a:t>
            </a:r>
            <a:r>
              <a:rPr lang="en-CA" sz="1600" b="0" i="0" dirty="0">
                <a:solidFill>
                  <a:srgbClr val="333333"/>
                </a:solidFill>
                <a:effectLst/>
                <a:latin typeface="OpenSans"/>
              </a:rPr>
              <a:t>.</a:t>
            </a:r>
          </a:p>
        </p:txBody>
      </p:sp>
    </p:spTree>
    <p:extLst>
      <p:ext uri="{BB962C8B-B14F-4D97-AF65-F5344CB8AC3E}">
        <p14:creationId xmlns:p14="http://schemas.microsoft.com/office/powerpoint/2010/main" val="4137271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810574-F68F-E02E-D3C7-B09D8726BA7A}"/>
              </a:ext>
            </a:extLst>
          </p:cNvPr>
          <p:cNvSpPr txBox="1"/>
          <p:nvPr/>
        </p:nvSpPr>
        <p:spPr>
          <a:xfrm>
            <a:off x="4679576" y="225496"/>
            <a:ext cx="7381690" cy="254056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Alteryx is another well-known commercial data pipeline tool.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Alteryx is also a highly versatile, </a:t>
            </a:r>
            <a:r>
              <a:rPr lang="en-CA" b="1" i="0" dirty="0">
                <a:solidFill>
                  <a:srgbClr val="333333"/>
                </a:solidFill>
                <a:effectLst/>
                <a:latin typeface="OpenSans"/>
              </a:rPr>
              <a:t>self-service data analytics platform</a:t>
            </a:r>
            <a:r>
              <a:rPr lang="en-CA" b="0" i="0" dirty="0">
                <a:solidFill>
                  <a:srgbClr val="333333"/>
                </a:solidFill>
                <a:effectLst/>
                <a:latin typeface="OpenSans"/>
              </a:rPr>
              <a:t> with multiple products.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It gives you </a:t>
            </a:r>
            <a:r>
              <a:rPr lang="en-CA" b="1" i="0" dirty="0">
                <a:solidFill>
                  <a:srgbClr val="333333"/>
                </a:solidFill>
                <a:effectLst/>
                <a:latin typeface="OpenSans"/>
              </a:rPr>
              <a:t>drag-and-drop</a:t>
            </a:r>
            <a:r>
              <a:rPr lang="en-CA" b="0" i="0" dirty="0">
                <a:solidFill>
                  <a:srgbClr val="333333"/>
                </a:solidFill>
                <a:effectLst/>
                <a:latin typeface="OpenSans"/>
              </a:rPr>
              <a:t> accessibility </a:t>
            </a:r>
            <a:r>
              <a:rPr lang="en-CA" b="1" i="0" dirty="0">
                <a:solidFill>
                  <a:srgbClr val="333333"/>
                </a:solidFill>
                <a:effectLst/>
                <a:latin typeface="OpenSans"/>
              </a:rPr>
              <a:t>to built-in ETL tools</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And, you </a:t>
            </a:r>
            <a:r>
              <a:rPr lang="en-CA" b="0" i="0" dirty="0">
                <a:solidFill>
                  <a:schemeClr val="accent2"/>
                </a:solidFill>
                <a:effectLst/>
                <a:latin typeface="OpenSans"/>
              </a:rPr>
              <a:t>don't need to know SQL </a:t>
            </a:r>
            <a:r>
              <a:rPr lang="en-CA" b="0" i="0" dirty="0">
                <a:solidFill>
                  <a:srgbClr val="333333"/>
                </a:solidFill>
                <a:effectLst/>
                <a:latin typeface="OpenSans"/>
              </a:rPr>
              <a:t>or programming to create and maintain a complex data pipeline.</a:t>
            </a:r>
          </a:p>
        </p:txBody>
      </p:sp>
      <p:pic>
        <p:nvPicPr>
          <p:cNvPr id="4" name="Picture 3">
            <a:extLst>
              <a:ext uri="{FF2B5EF4-FFF2-40B4-BE49-F238E27FC236}">
                <a16:creationId xmlns:a16="http://schemas.microsoft.com/office/drawing/2014/main" id="{20004DE2-F4AF-3F18-BF77-AA1C5ECD26C9}"/>
              </a:ext>
            </a:extLst>
          </p:cNvPr>
          <p:cNvPicPr>
            <a:picLocks noChangeAspect="1"/>
          </p:cNvPicPr>
          <p:nvPr/>
        </p:nvPicPr>
        <p:blipFill>
          <a:blip r:embed="rId2"/>
          <a:stretch>
            <a:fillRect/>
          </a:stretch>
        </p:blipFill>
        <p:spPr>
          <a:xfrm>
            <a:off x="130734" y="104587"/>
            <a:ext cx="4548841" cy="2048485"/>
          </a:xfrm>
          <a:prstGeom prst="rect">
            <a:avLst/>
          </a:prstGeom>
        </p:spPr>
      </p:pic>
      <p:sp>
        <p:nvSpPr>
          <p:cNvPr id="6" name="TextBox 5">
            <a:extLst>
              <a:ext uri="{FF2B5EF4-FFF2-40B4-BE49-F238E27FC236}">
                <a16:creationId xmlns:a16="http://schemas.microsoft.com/office/drawing/2014/main" id="{217C88E5-3DA3-3A20-0DCB-6FCFF4E1FD8A}"/>
              </a:ext>
            </a:extLst>
          </p:cNvPr>
          <p:cNvSpPr txBox="1"/>
          <p:nvPr/>
        </p:nvSpPr>
        <p:spPr>
          <a:xfrm>
            <a:off x="6450105" y="3429000"/>
            <a:ext cx="5611161" cy="29578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err="1">
                <a:solidFill>
                  <a:srgbClr val="333333"/>
                </a:solidFill>
                <a:effectLst/>
                <a:latin typeface="OpenSans"/>
              </a:rPr>
              <a:t>InfoSphere</a:t>
            </a:r>
            <a:r>
              <a:rPr lang="en-CA" b="0" i="0" dirty="0">
                <a:solidFill>
                  <a:srgbClr val="333333"/>
                </a:solidFill>
                <a:effectLst/>
                <a:latin typeface="OpenSans"/>
              </a:rPr>
              <a:t> DataStage is the </a:t>
            </a:r>
            <a:r>
              <a:rPr lang="en-CA" b="1" i="0" dirty="0">
                <a:solidFill>
                  <a:srgbClr val="333333"/>
                </a:solidFill>
                <a:effectLst/>
                <a:latin typeface="OpenSans"/>
              </a:rPr>
              <a:t>data integration component </a:t>
            </a:r>
            <a:r>
              <a:rPr lang="en-CA" b="0" i="0" dirty="0">
                <a:solidFill>
                  <a:srgbClr val="333333"/>
                </a:solidFill>
                <a:effectLst/>
                <a:latin typeface="OpenSans"/>
              </a:rPr>
              <a:t>of IBM </a:t>
            </a:r>
            <a:r>
              <a:rPr lang="en-CA" b="0" i="0" dirty="0" err="1">
                <a:solidFill>
                  <a:srgbClr val="333333"/>
                </a:solidFill>
                <a:effectLst/>
                <a:latin typeface="OpenSans"/>
              </a:rPr>
              <a:t>InfoSphere</a:t>
            </a:r>
            <a:r>
              <a:rPr lang="en-CA" b="0" i="0" dirty="0">
                <a:solidFill>
                  <a:srgbClr val="333333"/>
                </a:solidFill>
                <a:effectLst/>
                <a:latin typeface="OpenSans"/>
              </a:rPr>
              <a:t> Information Server.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Like many other platforms, it also provides a </a:t>
            </a:r>
            <a:r>
              <a:rPr lang="en-CA" b="1" i="0" dirty="0">
                <a:solidFill>
                  <a:srgbClr val="333333"/>
                </a:solidFill>
                <a:effectLst/>
                <a:latin typeface="OpenSans"/>
              </a:rPr>
              <a:t>drag-and-drop</a:t>
            </a:r>
            <a:r>
              <a:rPr lang="en-CA" b="0" i="0" dirty="0">
                <a:solidFill>
                  <a:srgbClr val="333333"/>
                </a:solidFill>
                <a:effectLst/>
                <a:latin typeface="OpenSans"/>
              </a:rPr>
              <a:t> framework for developing workflows. </a:t>
            </a:r>
          </a:p>
          <a:p>
            <a:pPr marL="285750" indent="-285750" algn="l">
              <a:lnSpc>
                <a:spcPct val="150000"/>
              </a:lnSpc>
              <a:buFont typeface="Arial" panose="020B0604020202020204" pitchFamily="34" charset="0"/>
              <a:buChar char="•"/>
            </a:pPr>
            <a:r>
              <a:rPr lang="en-CA" b="0" i="0" dirty="0" err="1">
                <a:solidFill>
                  <a:srgbClr val="333333"/>
                </a:solidFill>
                <a:effectLst/>
                <a:latin typeface="OpenSans"/>
              </a:rPr>
              <a:t>InfoSphere</a:t>
            </a:r>
            <a:r>
              <a:rPr lang="en-CA" b="0" i="0" dirty="0">
                <a:solidFill>
                  <a:srgbClr val="333333"/>
                </a:solidFill>
                <a:effectLst/>
                <a:latin typeface="OpenSans"/>
              </a:rPr>
              <a:t> DataStage also uses </a:t>
            </a:r>
            <a:r>
              <a:rPr lang="en-CA" b="1" i="0" dirty="0">
                <a:solidFill>
                  <a:srgbClr val="333333"/>
                </a:solidFill>
                <a:effectLst/>
                <a:latin typeface="OpenSans"/>
              </a:rPr>
              <a:t>parallel processing </a:t>
            </a:r>
            <a:r>
              <a:rPr lang="en-CA" b="0" i="0" dirty="0">
                <a:solidFill>
                  <a:srgbClr val="333333"/>
                </a:solidFill>
                <a:effectLst/>
                <a:latin typeface="OpenSans"/>
              </a:rPr>
              <a:t>and enterprise connectivity to provide a truly scalable platform. </a:t>
            </a:r>
          </a:p>
        </p:txBody>
      </p:sp>
      <p:pic>
        <p:nvPicPr>
          <p:cNvPr id="7" name="Picture 6">
            <a:extLst>
              <a:ext uri="{FF2B5EF4-FFF2-40B4-BE49-F238E27FC236}">
                <a16:creationId xmlns:a16="http://schemas.microsoft.com/office/drawing/2014/main" id="{99C6877D-EE49-D338-A338-5D3213F9195D}"/>
              </a:ext>
            </a:extLst>
          </p:cNvPr>
          <p:cNvPicPr>
            <a:picLocks noChangeAspect="1"/>
          </p:cNvPicPr>
          <p:nvPr/>
        </p:nvPicPr>
        <p:blipFill>
          <a:blip r:embed="rId3"/>
          <a:stretch>
            <a:fillRect/>
          </a:stretch>
        </p:blipFill>
        <p:spPr>
          <a:xfrm>
            <a:off x="59391" y="3123215"/>
            <a:ext cx="6233833" cy="3509290"/>
          </a:xfrm>
          <a:prstGeom prst="rect">
            <a:avLst/>
          </a:prstGeom>
        </p:spPr>
      </p:pic>
    </p:spTree>
    <p:extLst>
      <p:ext uri="{BB962C8B-B14F-4D97-AF65-F5344CB8AC3E}">
        <p14:creationId xmlns:p14="http://schemas.microsoft.com/office/powerpoint/2010/main" val="3740098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C7F98C-8B93-E0DC-16D8-462EC14BACC4}"/>
              </a:ext>
            </a:extLst>
          </p:cNvPr>
          <p:cNvSpPr txBox="1"/>
          <p:nvPr/>
        </p:nvSpPr>
        <p:spPr>
          <a:xfrm>
            <a:off x="5596620" y="162342"/>
            <a:ext cx="6441859" cy="374743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IBM Streams is a streaming data pipeline technology, which enables you to build </a:t>
            </a:r>
            <a:r>
              <a:rPr lang="en-CA" sz="1600" b="1" i="0" dirty="0">
                <a:solidFill>
                  <a:srgbClr val="333333"/>
                </a:solidFill>
                <a:effectLst/>
                <a:latin typeface="OpenSans"/>
              </a:rPr>
              <a:t>real-time </a:t>
            </a:r>
            <a:r>
              <a:rPr lang="en-CA" sz="1600" b="0" i="0" dirty="0">
                <a:solidFill>
                  <a:srgbClr val="333333"/>
                </a:solidFill>
                <a:effectLst/>
                <a:latin typeface="OpenSans"/>
              </a:rPr>
              <a:t>analytical applications using </a:t>
            </a:r>
            <a:r>
              <a:rPr lang="en-CA" sz="1600" b="1" i="0" dirty="0">
                <a:solidFill>
                  <a:srgbClr val="333333"/>
                </a:solidFill>
                <a:effectLst/>
                <a:latin typeface="OpenSans"/>
              </a:rPr>
              <a:t>the Streams Processing Language, or SPL, plus Java, Python, or C plus plus.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can use it to blend data in motion with data at rest to deliver continuous intelligence in real time.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Streams powers a </a:t>
            </a:r>
            <a:r>
              <a:rPr lang="en-CA" sz="1600" b="1" i="0" dirty="0">
                <a:solidFill>
                  <a:srgbClr val="333333"/>
                </a:solidFill>
                <a:effectLst/>
                <a:latin typeface="OpenSans"/>
              </a:rPr>
              <a:t>Stream Analytics </a:t>
            </a:r>
            <a:r>
              <a:rPr lang="en-CA" sz="1600" b="0" i="0" dirty="0">
                <a:solidFill>
                  <a:srgbClr val="333333"/>
                </a:solidFill>
                <a:effectLst/>
                <a:latin typeface="OpenSans"/>
              </a:rPr>
              <a:t>service that allows you to ingest and analyze </a:t>
            </a:r>
            <a:r>
              <a:rPr lang="en-CA" sz="1600" b="1" i="0" dirty="0">
                <a:solidFill>
                  <a:srgbClr val="333333"/>
                </a:solidFill>
                <a:effectLst/>
                <a:latin typeface="OpenSans"/>
              </a:rPr>
              <a:t>millions of events per second </a:t>
            </a:r>
            <a:r>
              <a:rPr lang="en-CA" sz="1600" b="0" i="0" dirty="0">
                <a:solidFill>
                  <a:srgbClr val="333333"/>
                </a:solidFill>
                <a:effectLst/>
                <a:latin typeface="OpenSans"/>
              </a:rPr>
              <a:t>with </a:t>
            </a:r>
            <a:r>
              <a:rPr lang="en-CA" sz="1600" b="1" i="0" dirty="0">
                <a:solidFill>
                  <a:srgbClr val="333333"/>
                </a:solidFill>
                <a:effectLst/>
                <a:latin typeface="OpenSans"/>
              </a:rPr>
              <a:t>sub-millisecond latency</a:t>
            </a:r>
            <a:r>
              <a:rPr lang="en-CA" sz="1600" b="0" i="0" dirty="0">
                <a:solidFill>
                  <a:srgbClr val="333333"/>
                </a:solidFill>
                <a:effectLst/>
                <a:latin typeface="OpenSans"/>
              </a:rPr>
              <a:t>, and</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 IBM Streams comes packaged with </a:t>
            </a:r>
            <a:r>
              <a:rPr lang="en-CA" sz="1600" b="0" i="0" dirty="0">
                <a:solidFill>
                  <a:schemeClr val="accent2"/>
                </a:solidFill>
                <a:effectLst/>
                <a:latin typeface="OpenSans"/>
              </a:rPr>
              <a:t>IBM Streams Flows,</a:t>
            </a:r>
            <a:r>
              <a:rPr lang="en-CA" sz="1600" b="0" i="0" dirty="0">
                <a:solidFill>
                  <a:srgbClr val="333333"/>
                </a:solidFill>
                <a:effectLst/>
                <a:latin typeface="OpenSans"/>
              </a:rPr>
              <a:t> a tool which allows you </a:t>
            </a:r>
            <a:r>
              <a:rPr lang="en-CA" sz="1600" b="1" i="0" dirty="0">
                <a:solidFill>
                  <a:srgbClr val="333333"/>
                </a:solidFill>
                <a:effectLst/>
                <a:latin typeface="OpenSans"/>
              </a:rPr>
              <a:t>to drag and d</a:t>
            </a:r>
            <a:r>
              <a:rPr lang="en-CA" sz="1600" b="0" i="0" dirty="0">
                <a:solidFill>
                  <a:srgbClr val="333333"/>
                </a:solidFill>
                <a:effectLst/>
                <a:latin typeface="OpenSans"/>
              </a:rPr>
              <a:t>rop operators onto a canvas, and modify parameters from built-in settings panels</a:t>
            </a:r>
          </a:p>
        </p:txBody>
      </p:sp>
      <p:pic>
        <p:nvPicPr>
          <p:cNvPr id="4" name="Picture 3">
            <a:extLst>
              <a:ext uri="{FF2B5EF4-FFF2-40B4-BE49-F238E27FC236}">
                <a16:creationId xmlns:a16="http://schemas.microsoft.com/office/drawing/2014/main" id="{019FB82E-3912-D2C4-D71D-78E8BD483FC7}"/>
              </a:ext>
            </a:extLst>
          </p:cNvPr>
          <p:cNvPicPr>
            <a:picLocks noChangeAspect="1"/>
          </p:cNvPicPr>
          <p:nvPr/>
        </p:nvPicPr>
        <p:blipFill>
          <a:blip r:embed="rId2"/>
          <a:stretch>
            <a:fillRect/>
          </a:stretch>
        </p:blipFill>
        <p:spPr>
          <a:xfrm>
            <a:off x="153521" y="162342"/>
            <a:ext cx="5443099" cy="2863246"/>
          </a:xfrm>
          <a:prstGeom prst="rect">
            <a:avLst/>
          </a:prstGeom>
        </p:spPr>
      </p:pic>
      <p:pic>
        <p:nvPicPr>
          <p:cNvPr id="5" name="Picture 4">
            <a:extLst>
              <a:ext uri="{FF2B5EF4-FFF2-40B4-BE49-F238E27FC236}">
                <a16:creationId xmlns:a16="http://schemas.microsoft.com/office/drawing/2014/main" id="{FBCC7CE6-E10E-E07E-4F19-BBB54F7B0194}"/>
              </a:ext>
            </a:extLst>
          </p:cNvPr>
          <p:cNvPicPr>
            <a:picLocks noChangeAspect="1"/>
          </p:cNvPicPr>
          <p:nvPr/>
        </p:nvPicPr>
        <p:blipFill>
          <a:blip r:embed="rId3"/>
          <a:stretch>
            <a:fillRect/>
          </a:stretch>
        </p:blipFill>
        <p:spPr>
          <a:xfrm>
            <a:off x="300690" y="4020671"/>
            <a:ext cx="6220589" cy="2756646"/>
          </a:xfrm>
          <a:prstGeom prst="rect">
            <a:avLst/>
          </a:prstGeom>
        </p:spPr>
      </p:pic>
    </p:spTree>
    <p:extLst>
      <p:ext uri="{BB962C8B-B14F-4D97-AF65-F5344CB8AC3E}">
        <p14:creationId xmlns:p14="http://schemas.microsoft.com/office/powerpoint/2010/main" val="3600951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CA9A1E-F06A-E665-709D-175FBB88FA08}"/>
              </a:ext>
            </a:extLst>
          </p:cNvPr>
          <p:cNvPicPr>
            <a:picLocks noChangeAspect="1"/>
          </p:cNvPicPr>
          <p:nvPr/>
        </p:nvPicPr>
        <p:blipFill>
          <a:blip r:embed="rId2"/>
          <a:stretch>
            <a:fillRect/>
          </a:stretch>
        </p:blipFill>
        <p:spPr>
          <a:xfrm>
            <a:off x="2209800" y="1364785"/>
            <a:ext cx="7772400" cy="4128429"/>
          </a:xfrm>
          <a:prstGeom prst="rect">
            <a:avLst/>
          </a:prstGeom>
        </p:spPr>
      </p:pic>
    </p:spTree>
    <p:extLst>
      <p:ext uri="{BB962C8B-B14F-4D97-AF65-F5344CB8AC3E}">
        <p14:creationId xmlns:p14="http://schemas.microsoft.com/office/powerpoint/2010/main" val="2560397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EB2FE6-690D-D13D-AC7D-74D95564F73B}"/>
              </a:ext>
            </a:extLst>
          </p:cNvPr>
          <p:cNvPicPr>
            <a:picLocks noChangeAspect="1"/>
          </p:cNvPicPr>
          <p:nvPr/>
        </p:nvPicPr>
        <p:blipFill>
          <a:blip r:embed="rId2"/>
          <a:stretch>
            <a:fillRect/>
          </a:stretch>
        </p:blipFill>
        <p:spPr>
          <a:xfrm>
            <a:off x="125290" y="2245659"/>
            <a:ext cx="12087878" cy="4612341"/>
          </a:xfrm>
          <a:prstGeom prst="rect">
            <a:avLst/>
          </a:prstGeom>
        </p:spPr>
      </p:pic>
    </p:spTree>
    <p:extLst>
      <p:ext uri="{BB962C8B-B14F-4D97-AF65-F5344CB8AC3E}">
        <p14:creationId xmlns:p14="http://schemas.microsoft.com/office/powerpoint/2010/main" val="646607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ED3E81-3C1E-F85E-581A-C158813AB307}"/>
              </a:ext>
            </a:extLst>
          </p:cNvPr>
          <p:cNvSpPr txBox="1"/>
          <p:nvPr/>
        </p:nvSpPr>
        <p:spPr>
          <a:xfrm>
            <a:off x="434788" y="469009"/>
            <a:ext cx="11322423" cy="6199069"/>
          </a:xfrm>
          <a:prstGeom prst="rect">
            <a:avLst/>
          </a:prstGeom>
          <a:noFill/>
        </p:spPr>
        <p:txBody>
          <a:bodyPr wrap="square">
            <a:spAutoFit/>
          </a:bodyPr>
          <a:lstStyle/>
          <a:p>
            <a:pPr algn="l">
              <a:lnSpc>
                <a:spcPct val="150000"/>
              </a:lnSpc>
            </a:pPr>
            <a:r>
              <a:rPr lang="en-CA" sz="1400" b="1" i="0" dirty="0">
                <a:solidFill>
                  <a:srgbClr val="1F1F1F"/>
                </a:solidFill>
                <a:effectLst/>
                <a:latin typeface="var(--cds-font-family-source-sans-pro)"/>
              </a:rPr>
              <a:t>Extract </a:t>
            </a:r>
            <a:endParaRPr lang="en-CA" sz="1400" b="0" i="0" dirty="0">
              <a:solidFill>
                <a:srgbClr val="1F1F1F"/>
              </a:solidFill>
              <a:effectLst/>
              <a:latin typeface="var(--cds-font-family-source-sans-pro)"/>
            </a:endParaRPr>
          </a:p>
          <a:p>
            <a:pPr algn="l">
              <a:lnSpc>
                <a:spcPct val="150000"/>
              </a:lnSpc>
            </a:pPr>
            <a:r>
              <a:rPr lang="en-CA" sz="1400" b="0" i="0" dirty="0">
                <a:solidFill>
                  <a:srgbClr val="1F1F1F"/>
                </a:solidFill>
                <a:effectLst/>
                <a:latin typeface="var(--cds-font-family-source-sans-pro)"/>
              </a:rPr>
              <a:t>Data extraction is the first stage of the ETL process, where data is acquired from various source systems. The data may be completely raw, such as sensor data from IoT devices, or perhaps it is unstructured data from scanned medical documents or company emails. It may be streaming data coming from a social media network or near real-time stock market buy/sell transactions, or it may come from existing enterprise databases and data warehouses.</a:t>
            </a:r>
          </a:p>
          <a:p>
            <a:pPr algn="l">
              <a:lnSpc>
                <a:spcPct val="150000"/>
              </a:lnSpc>
            </a:pPr>
            <a:endParaRPr lang="en-CA" sz="1400" b="0" i="0" dirty="0">
              <a:solidFill>
                <a:srgbClr val="1F1F1F"/>
              </a:solidFill>
              <a:effectLst/>
              <a:latin typeface="var(--cds-font-family-source-sans-pro)"/>
            </a:endParaRPr>
          </a:p>
          <a:p>
            <a:pPr algn="l">
              <a:lnSpc>
                <a:spcPct val="150000"/>
              </a:lnSpc>
            </a:pPr>
            <a:r>
              <a:rPr lang="en-CA" sz="1400" b="1" i="0" dirty="0">
                <a:solidFill>
                  <a:srgbClr val="1F1F1F"/>
                </a:solidFill>
                <a:effectLst/>
                <a:latin typeface="var(--cds-font-family-source-sans-pro)"/>
              </a:rPr>
              <a:t>Transform </a:t>
            </a:r>
          </a:p>
          <a:p>
            <a:pPr algn="l">
              <a:lnSpc>
                <a:spcPct val="150000"/>
              </a:lnSpc>
            </a:pPr>
            <a:r>
              <a:rPr lang="en-CA" sz="1400" b="0" i="0" dirty="0">
                <a:solidFill>
                  <a:srgbClr val="1F1F1F"/>
                </a:solidFill>
                <a:effectLst/>
                <a:latin typeface="var(--cds-font-family-source-sans-pro)"/>
              </a:rPr>
              <a:t>The transformation stage is where rules and processes are applied to the data to prepare it for loading into the target system. This is normally done in an intermediate working environment called a “staging area.” Here, the data are cleaned to ensure reliability and conformed to ensure compatibility with the target system.  </a:t>
            </a:r>
          </a:p>
          <a:p>
            <a:pPr algn="l">
              <a:lnSpc>
                <a:spcPct val="150000"/>
              </a:lnSpc>
            </a:pPr>
            <a:r>
              <a:rPr lang="en-CA" sz="1400" b="0" i="0" dirty="0">
                <a:solidFill>
                  <a:srgbClr val="1F1F1F"/>
                </a:solidFill>
                <a:effectLst/>
                <a:latin typeface="var(--cds-font-family-source-sans-pro)"/>
              </a:rPr>
              <a:t>Many other transformations may be applied, including: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Cleaning: fixing any errors or missing values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Filtering: selecting only what is needed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Joining: merging disparate data sources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Normalizing: converting data to common units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Data Structuring: converting one data format to another, such as JSON, XML, or CSV to database tables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Feature Engineering: creating KPIs for dashboards or machine learning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Anonymizing and Encrypting: ensuring privacy and security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Sorting: ordering the data to improve search performance </a:t>
            </a:r>
          </a:p>
          <a:p>
            <a:pPr algn="l">
              <a:lnSpc>
                <a:spcPct val="150000"/>
              </a:lnSpc>
              <a:buFont typeface="Arial" panose="020B0604020202020204" pitchFamily="34" charset="0"/>
              <a:buChar char="•"/>
            </a:pPr>
            <a:r>
              <a:rPr lang="en-CA" sz="1400" b="0" i="0" dirty="0">
                <a:solidFill>
                  <a:srgbClr val="1F1F1F"/>
                </a:solidFill>
                <a:effectLst/>
                <a:latin typeface="var(--cds-font-family-source-sans-pro)"/>
              </a:rPr>
              <a:t>Aggregating: summarizing granular data </a:t>
            </a:r>
          </a:p>
        </p:txBody>
      </p:sp>
    </p:spTree>
    <p:extLst>
      <p:ext uri="{BB962C8B-B14F-4D97-AF65-F5344CB8AC3E}">
        <p14:creationId xmlns:p14="http://schemas.microsoft.com/office/powerpoint/2010/main" val="427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AD4CB-1BBC-D2F8-3835-F7701E473E42}"/>
              </a:ext>
            </a:extLst>
          </p:cNvPr>
          <p:cNvSpPr txBox="1"/>
          <p:nvPr/>
        </p:nvSpPr>
        <p:spPr>
          <a:xfrm>
            <a:off x="699246" y="889844"/>
            <a:ext cx="11013141" cy="4204356"/>
          </a:xfrm>
          <a:prstGeom prst="rect">
            <a:avLst/>
          </a:prstGeom>
          <a:noFill/>
        </p:spPr>
        <p:txBody>
          <a:bodyPr wrap="square">
            <a:spAutoFit/>
          </a:bodyPr>
          <a:lstStyle/>
          <a:p>
            <a:pPr algn="l">
              <a:lnSpc>
                <a:spcPct val="150000"/>
              </a:lnSpc>
            </a:pPr>
            <a:r>
              <a:rPr lang="en-CA" b="1" i="0" dirty="0">
                <a:solidFill>
                  <a:srgbClr val="1F1F1F"/>
                </a:solidFill>
                <a:effectLst/>
                <a:latin typeface="var(--cds-font-family-source-sans-pro)"/>
              </a:rPr>
              <a:t>Load </a:t>
            </a:r>
          </a:p>
          <a:p>
            <a:pPr algn="l">
              <a:lnSpc>
                <a:spcPct val="150000"/>
              </a:lnSpc>
            </a:pPr>
            <a:r>
              <a:rPr lang="en-CA" b="0" i="0" dirty="0">
                <a:solidFill>
                  <a:srgbClr val="1F1F1F"/>
                </a:solidFill>
                <a:effectLst/>
                <a:latin typeface="var(--cds-font-family-source-sans-pro)"/>
              </a:rPr>
              <a:t>The load phase is all about writing the transformed data to a target system. The system can be as simple as a comma-separated file, which is essentially just a table of data like an Excel spreadsheet. The target can also be a database, which may be part of a much more elaborate system, such as a data warehouse, a data mart, data lake, or some other unified, centralized data store forming the basis for analysis, modeling, and data-driven decision making by business analysts, managers, executives, data scientists, and users at all levels of the enterprise.</a:t>
            </a:r>
          </a:p>
          <a:p>
            <a:pPr algn="l">
              <a:lnSpc>
                <a:spcPct val="150000"/>
              </a:lnSpc>
            </a:pPr>
            <a:r>
              <a:rPr lang="en-CA" b="0" i="0" dirty="0">
                <a:solidFill>
                  <a:srgbClr val="1F1F1F"/>
                </a:solidFill>
                <a:effectLst/>
                <a:latin typeface="var(--cds-font-family-source-sans-pro)"/>
              </a:rPr>
              <a:t>In most cases, as data is being loaded into a database, the constraints defined by its schema must be satisfied for the workflow to run successfully. The schema, a set of rules called integrity constraints, includes rules such as uniqueness, </a:t>
            </a:r>
            <a:r>
              <a:rPr lang="en-CA" b="0" i="0" u="sng" dirty="0">
                <a:solidFill>
                  <a:srgbClr val="1F1F1F"/>
                </a:solidFill>
                <a:effectLst/>
                <a:latin typeface="var(--cds-font-family-source-sans-pro)"/>
                <a:hlinkClick r:id="rId2"/>
              </a:rPr>
              <a:t>referential integrity</a:t>
            </a:r>
            <a:r>
              <a:rPr lang="en-CA" b="0" i="0" dirty="0">
                <a:solidFill>
                  <a:srgbClr val="1F1F1F"/>
                </a:solidFill>
                <a:effectLst/>
                <a:latin typeface="var(--cds-font-family-source-sans-pro)"/>
              </a:rPr>
              <a:t>, and mandatory fields. Thus such requirements imposed on the loading phase help ensure overall data quality. </a:t>
            </a:r>
          </a:p>
        </p:txBody>
      </p:sp>
    </p:spTree>
    <p:extLst>
      <p:ext uri="{BB962C8B-B14F-4D97-AF65-F5344CB8AC3E}">
        <p14:creationId xmlns:p14="http://schemas.microsoft.com/office/powerpoint/2010/main" val="2115100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1F1413-F6D9-CA20-2BBC-61E207BFA468}"/>
              </a:ext>
            </a:extLst>
          </p:cNvPr>
          <p:cNvSpPr txBox="1"/>
          <p:nvPr/>
        </p:nvSpPr>
        <p:spPr>
          <a:xfrm>
            <a:off x="161364" y="206712"/>
            <a:ext cx="11752730" cy="1569660"/>
          </a:xfrm>
          <a:prstGeom prst="rect">
            <a:avLst/>
          </a:prstGeom>
          <a:noFill/>
        </p:spPr>
        <p:txBody>
          <a:bodyPr wrap="square">
            <a:spAutoFit/>
          </a:bodyPr>
          <a:lstStyle/>
          <a:p>
            <a:pPr algn="l"/>
            <a:r>
              <a:rPr lang="en-CA" sz="1600" b="1" i="0" dirty="0">
                <a:solidFill>
                  <a:srgbClr val="1F1F1F"/>
                </a:solidFill>
                <a:effectLst/>
                <a:latin typeface="var(--cds-font-family-source-sans-pro)"/>
              </a:rPr>
              <a:t>ETL Workflows as Data Pipelines </a:t>
            </a:r>
          </a:p>
          <a:p>
            <a:pPr algn="l"/>
            <a:r>
              <a:rPr lang="en-CA" sz="1600" b="0" i="0" dirty="0">
                <a:solidFill>
                  <a:srgbClr val="1F1F1F"/>
                </a:solidFill>
                <a:effectLst/>
                <a:latin typeface="var(--cds-font-family-source-sans-pro)"/>
              </a:rPr>
              <a:t>Generally, an ETL workflow is a well thought out process that is carefully engineered to meet technical and end-user requirements.  </a:t>
            </a:r>
          </a:p>
          <a:p>
            <a:pPr algn="l"/>
            <a:r>
              <a:rPr lang="en-CA" sz="1600" b="0" i="0" dirty="0">
                <a:solidFill>
                  <a:srgbClr val="1F1F1F"/>
                </a:solidFill>
                <a:effectLst/>
                <a:latin typeface="var(--cds-font-family-source-sans-pro)"/>
              </a:rPr>
              <a:t>Traditionally, the overall accuracy of the ETL workflow has been a more important requirement than speed, although efficiency is usually an important factor in minimizing resource costs. To boost efficiency, data is fed through a </a:t>
            </a:r>
            <a:r>
              <a:rPr lang="en-CA" sz="1600" b="0" i="1" dirty="0">
                <a:solidFill>
                  <a:srgbClr val="1F1F1F"/>
                </a:solidFill>
                <a:effectLst/>
                <a:latin typeface="var(--cds-font-family-source-sans-pro)"/>
              </a:rPr>
              <a:t>data pipeline</a:t>
            </a:r>
            <a:r>
              <a:rPr lang="en-CA" sz="1600" b="0" i="0" dirty="0">
                <a:solidFill>
                  <a:srgbClr val="1F1F1F"/>
                </a:solidFill>
                <a:effectLst/>
                <a:latin typeface="var(--cds-font-family-source-sans-pro)"/>
              </a:rPr>
              <a:t> in smaller packets (see Figure 2). While one packet is being extracted, an earlier packet is being transformed, and another is being loaded. In this way, data can keep moving through the workflow without interruption. Any remaining bottlenecks within the pipeline can often be handled by parallelizing slower tasks.</a:t>
            </a:r>
          </a:p>
        </p:txBody>
      </p:sp>
      <p:pic>
        <p:nvPicPr>
          <p:cNvPr id="3074" name="Picture 2">
            <a:extLst>
              <a:ext uri="{FF2B5EF4-FFF2-40B4-BE49-F238E27FC236}">
                <a16:creationId xmlns:a16="http://schemas.microsoft.com/office/drawing/2014/main" id="{27264843-9C6F-D4BA-C0D2-8D62C5878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141" y="1896035"/>
            <a:ext cx="9251576" cy="4501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289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793190-A86A-F351-ADA2-AA8F528A8C95}"/>
              </a:ext>
            </a:extLst>
          </p:cNvPr>
          <p:cNvSpPr txBox="1"/>
          <p:nvPr/>
        </p:nvSpPr>
        <p:spPr>
          <a:xfrm>
            <a:off x="0" y="889844"/>
            <a:ext cx="11940988" cy="5035353"/>
          </a:xfrm>
          <a:prstGeom prst="rect">
            <a:avLst/>
          </a:prstGeom>
          <a:noFill/>
        </p:spPr>
        <p:txBody>
          <a:bodyPr wrap="square">
            <a:spAutoFit/>
          </a:bodyPr>
          <a:lstStyle/>
          <a:p>
            <a:pPr algn="l">
              <a:lnSpc>
                <a:spcPct val="150000"/>
              </a:lnSpc>
            </a:pPr>
            <a:r>
              <a:rPr lang="en-CA" b="0" i="1" dirty="0">
                <a:solidFill>
                  <a:srgbClr val="1F1F1F"/>
                </a:solidFill>
                <a:effectLst/>
                <a:latin typeface="var(--cds-font-family-source-sans-pro)"/>
              </a:rPr>
              <a:t>Fig 2. Data packets being fed in sequence, or “piped” through the ETL data pipeline. Ideally, by the time the third packet is ingested, all three ETL processes are running simultaneously on different packets.</a:t>
            </a:r>
            <a:r>
              <a:rPr lang="en-CA" b="0" i="0" dirty="0">
                <a:solidFill>
                  <a:srgbClr val="1F1F1F"/>
                </a:solidFill>
                <a:effectLst/>
                <a:latin typeface="var(--cds-font-family-source-sans-pro)"/>
              </a:rPr>
              <a:t> </a:t>
            </a:r>
          </a:p>
          <a:p>
            <a:pPr algn="l">
              <a:lnSpc>
                <a:spcPct val="150000"/>
              </a:lnSpc>
            </a:pPr>
            <a:endParaRPr lang="en-CA" b="0" i="0" dirty="0">
              <a:solidFill>
                <a:srgbClr val="1F1F1F"/>
              </a:solidFill>
              <a:effectLst/>
              <a:latin typeface="var(--cds-font-family-source-sans-pro)"/>
            </a:endParaRPr>
          </a:p>
          <a:p>
            <a:pPr algn="l">
              <a:lnSpc>
                <a:spcPct val="150000"/>
              </a:lnSpc>
            </a:pPr>
            <a:r>
              <a:rPr lang="en-CA" b="0" i="0" dirty="0">
                <a:solidFill>
                  <a:srgbClr val="1F1F1F"/>
                </a:solidFill>
                <a:effectLst/>
                <a:latin typeface="var(--cds-font-family-source-sans-pro)"/>
              </a:rPr>
              <a:t>With conventional ETL pipelines, data is processed in </a:t>
            </a:r>
            <a:r>
              <a:rPr lang="en-CA" b="0" i="1" dirty="0">
                <a:solidFill>
                  <a:srgbClr val="1F1F1F"/>
                </a:solidFill>
                <a:effectLst/>
                <a:latin typeface="var(--cds-font-family-source-sans-pro)"/>
              </a:rPr>
              <a:t>batches</a:t>
            </a:r>
            <a:r>
              <a:rPr lang="en-CA" b="0" i="0" dirty="0">
                <a:solidFill>
                  <a:srgbClr val="1F1F1F"/>
                </a:solidFill>
                <a:effectLst/>
                <a:latin typeface="var(--cds-font-family-source-sans-pro)"/>
              </a:rPr>
              <a:t>, usually on a repeating schedule that ranges from hours to days apart. For example, records accumulating in an Online Transaction Processing System (OLTP) can be moved as a daily batch process to one or more Online Analytics Processing (OLAP) systems where subsequent analysis of large volumes of historical data is carried out. </a:t>
            </a:r>
          </a:p>
          <a:p>
            <a:pPr algn="l">
              <a:lnSpc>
                <a:spcPct val="150000"/>
              </a:lnSpc>
            </a:pPr>
            <a:endParaRPr lang="en-CA" b="0" i="0" dirty="0">
              <a:solidFill>
                <a:srgbClr val="1F1F1F"/>
              </a:solidFill>
              <a:effectLst/>
              <a:latin typeface="var(--cds-font-family-source-sans-pro)"/>
            </a:endParaRPr>
          </a:p>
          <a:p>
            <a:pPr algn="l">
              <a:lnSpc>
                <a:spcPct val="150000"/>
              </a:lnSpc>
            </a:pPr>
            <a:r>
              <a:rPr lang="en-CA" b="0" i="0" dirty="0">
                <a:solidFill>
                  <a:srgbClr val="1F1F1F"/>
                </a:solidFill>
                <a:effectLst/>
                <a:latin typeface="var(--cds-font-family-source-sans-pro)"/>
              </a:rPr>
              <a:t>Batch processing intervals need not be periodic and can be triggered by events, such as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when the source data reaches a certain size, or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when an event of interest occurs and is detected by a system, such as an intruder alert, or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on-demand, with web apps such as music or video streaming services </a:t>
            </a:r>
          </a:p>
        </p:txBody>
      </p:sp>
    </p:spTree>
    <p:extLst>
      <p:ext uri="{BB962C8B-B14F-4D97-AF65-F5344CB8AC3E}">
        <p14:creationId xmlns:p14="http://schemas.microsoft.com/office/powerpoint/2010/main" val="77936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353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139487-CC78-895D-0DBA-462D3E395420}"/>
              </a:ext>
            </a:extLst>
          </p:cNvPr>
          <p:cNvSpPr txBox="1"/>
          <p:nvPr/>
        </p:nvSpPr>
        <p:spPr>
          <a:xfrm>
            <a:off x="3954483" y="617517"/>
            <a:ext cx="3743525" cy="523220"/>
          </a:xfrm>
          <a:prstGeom prst="rect">
            <a:avLst/>
          </a:prstGeom>
          <a:noFill/>
        </p:spPr>
        <p:txBody>
          <a:bodyPr wrap="none" rtlCol="0">
            <a:spAutoFit/>
          </a:bodyPr>
          <a:lstStyle/>
          <a:p>
            <a:r>
              <a:rPr lang="en-US" sz="2800" b="1" dirty="0"/>
              <a:t>ETL using Shell Scripting</a:t>
            </a:r>
          </a:p>
        </p:txBody>
      </p:sp>
      <p:pic>
        <p:nvPicPr>
          <p:cNvPr id="3" name="Picture 2">
            <a:extLst>
              <a:ext uri="{FF2B5EF4-FFF2-40B4-BE49-F238E27FC236}">
                <a16:creationId xmlns:a16="http://schemas.microsoft.com/office/drawing/2014/main" id="{4B94B4C8-4E88-24B1-7B13-EE578107B5EE}"/>
              </a:ext>
            </a:extLst>
          </p:cNvPr>
          <p:cNvPicPr>
            <a:picLocks noChangeAspect="1"/>
          </p:cNvPicPr>
          <p:nvPr/>
        </p:nvPicPr>
        <p:blipFill>
          <a:blip r:embed="rId2"/>
          <a:stretch>
            <a:fillRect/>
          </a:stretch>
        </p:blipFill>
        <p:spPr>
          <a:xfrm>
            <a:off x="355582" y="2763086"/>
            <a:ext cx="6579608" cy="3909401"/>
          </a:xfrm>
          <a:prstGeom prst="rect">
            <a:avLst/>
          </a:prstGeom>
        </p:spPr>
      </p:pic>
      <p:sp>
        <p:nvSpPr>
          <p:cNvPr id="4" name="TextBox 3">
            <a:extLst>
              <a:ext uri="{FF2B5EF4-FFF2-40B4-BE49-F238E27FC236}">
                <a16:creationId xmlns:a16="http://schemas.microsoft.com/office/drawing/2014/main" id="{011D393A-DC61-87BD-517C-FD094E114979}"/>
              </a:ext>
            </a:extLst>
          </p:cNvPr>
          <p:cNvSpPr txBox="1"/>
          <p:nvPr/>
        </p:nvSpPr>
        <p:spPr>
          <a:xfrm>
            <a:off x="1251284" y="2213811"/>
            <a:ext cx="1606017" cy="369332"/>
          </a:xfrm>
          <a:prstGeom prst="rect">
            <a:avLst/>
          </a:prstGeom>
          <a:noFill/>
        </p:spPr>
        <p:txBody>
          <a:bodyPr wrap="none" rtlCol="0">
            <a:spAutoFit/>
          </a:bodyPr>
          <a:lstStyle/>
          <a:p>
            <a:r>
              <a:rPr lang="en-US" b="1" dirty="0"/>
              <a:t>Given Scenario</a:t>
            </a:r>
          </a:p>
        </p:txBody>
      </p:sp>
    </p:spTree>
    <p:extLst>
      <p:ext uri="{BB962C8B-B14F-4D97-AF65-F5344CB8AC3E}">
        <p14:creationId xmlns:p14="http://schemas.microsoft.com/office/powerpoint/2010/main" val="3999642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27694</TotalTime>
  <Words>3738</Words>
  <Application>Microsoft Macintosh PowerPoint</Application>
  <PresentationFormat>Widescreen</PresentationFormat>
  <Paragraphs>206</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OpenSans</vt:lpstr>
      <vt:lpstr>Source Sans Pro</vt:lpstr>
      <vt:lpstr>var(--cds-font-family-source-sans-pro)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64</cp:revision>
  <cp:lastPrinted>2023-06-12T00:42:47Z</cp:lastPrinted>
  <dcterms:created xsi:type="dcterms:W3CDTF">2023-05-06T23:06:08Z</dcterms:created>
  <dcterms:modified xsi:type="dcterms:W3CDTF">2023-06-24T15:44:10Z</dcterms:modified>
</cp:coreProperties>
</file>